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62" r:id="rId1"/>
  </p:sldMasterIdLst>
  <p:notesMasterIdLst>
    <p:notesMasterId r:id="rId15"/>
  </p:notesMasterIdLst>
  <p:sldIdLst>
    <p:sldId id="271" r:id="rId2"/>
    <p:sldId id="285" r:id="rId3"/>
    <p:sldId id="287" r:id="rId4"/>
    <p:sldId id="288" r:id="rId5"/>
    <p:sldId id="291" r:id="rId6"/>
    <p:sldId id="292" r:id="rId7"/>
    <p:sldId id="308" r:id="rId8"/>
    <p:sldId id="298" r:id="rId9"/>
    <p:sldId id="309" r:id="rId10"/>
    <p:sldId id="299" r:id="rId11"/>
    <p:sldId id="303" r:id="rId12"/>
    <p:sldId id="305" r:id="rId13"/>
    <p:sldId id="30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39" autoAdjust="0"/>
    <p:restoredTop sz="94660"/>
  </p:normalViewPr>
  <p:slideViewPr>
    <p:cSldViewPr>
      <p:cViewPr varScale="1">
        <p:scale>
          <a:sx n="81" d="100"/>
          <a:sy n="81" d="100"/>
        </p:scale>
        <p:origin x="106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7FC85F-AF60-4EE5-A031-7ECA8927E856}" type="datetimeFigureOut">
              <a:rPr lang="en-US" smtClean="0"/>
              <a:t>6/25/2016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EB920E-4635-427A-A414-8557200732C2}" type="slidenum">
              <a:rPr lang="en-US" smtClean="0"/>
              <a:t>‹#›</a:t>
            </a:fld>
            <a:endParaRPr lang="en-US"/>
          </a:p>
        </p:txBody>
      </p:sp>
    </p:spTree>
    <p:extLst>
      <p:ext uri="{BB962C8B-B14F-4D97-AF65-F5344CB8AC3E}">
        <p14:creationId xmlns:p14="http://schemas.microsoft.com/office/powerpoint/2010/main" val="2243747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2823F8-3A9C-4690-9643-7B8A7BCB694F}" type="datetime1">
              <a:rPr lang="en-US" smtClean="0"/>
              <a:t>6/25/2016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10326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1EA132-F22B-4728-A9A3-4F9C406931DC}" type="datetime1">
              <a:rPr lang="en-US" smtClean="0"/>
              <a:t>6/25/2016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51377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BE12D3-E2E4-4A75-9E9B-3D70A16139F1}" type="datetime1">
              <a:rPr lang="en-US" smtClean="0"/>
              <a:t>6/25/2016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66157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3F9E52-84BC-43FA-927C-46D786DFEEF8}" type="datetime1">
              <a:rPr lang="en-US" smtClean="0"/>
              <a:t>6/25/2016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63909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7960A-1793-4806-BAB9-CEA721A8EE35}" type="datetime1">
              <a:rPr lang="en-US" smtClean="0"/>
              <a:t>6/25/2016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40572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FDB7A7-C3A6-4324-B7E1-DC24B20BBD6E}" type="datetime1">
              <a:rPr lang="en-US" smtClean="0"/>
              <a:t>6/25/2016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36422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EEE85D-E457-4023-BC25-38893730F9A3}" type="datetime1">
              <a:rPr lang="en-US" smtClean="0"/>
              <a:t>6/25/2016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60218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31A5F4-4A1C-4A42-B959-CC477DF9CEA3}" type="datetime1">
              <a:rPr lang="en-US" smtClean="0"/>
              <a:t>6/25/2016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56962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C27A16-A365-49D7-A8FD-B0B316558523}" type="datetime1">
              <a:rPr lang="en-US" smtClean="0"/>
              <a:t>6/25/2016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61049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76E027-A0C2-42C0-AD3E-5F1EC505D832}" type="datetime1">
              <a:rPr lang="en-US" smtClean="0"/>
              <a:t>6/25/2016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39365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F2A7CA-17A1-438B-B309-9D6B85FA9BC7}" type="datetime1">
              <a:rPr lang="en-US" smtClean="0"/>
              <a:t>6/25/2016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13541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6FCA062-CF6E-494B-A3ED-EAD178BAF24A}" type="datetime1">
              <a:rPr lang="en-US" smtClean="0"/>
              <a:t>6/25/2016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208242284"/>
      </p:ext>
    </p:extLst>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 id="2147483967" r:id="rId5"/>
    <p:sldLayoutId id="2147483968" r:id="rId6"/>
    <p:sldLayoutId id="2147483969" r:id="rId7"/>
    <p:sldLayoutId id="2147483970" r:id="rId8"/>
    <p:sldLayoutId id="2147483971" r:id="rId9"/>
    <p:sldLayoutId id="2147483972" r:id="rId10"/>
    <p:sldLayoutId id="2147483973"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3.gif"/><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gif"/></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gif"/><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3.gif"/><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GUL(0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2971800"/>
            <a:ext cx="3633354" cy="3352800"/>
          </a:xfrm>
          <a:prstGeom prst="rect">
            <a:avLst/>
          </a:prstGeom>
          <a:solidFill>
            <a:srgbClr val="00B0F0"/>
          </a:solidFill>
          <a:ln>
            <a:noFill/>
          </a:ln>
          <a:extLst/>
        </p:spPr>
      </p:pic>
      <p:sp>
        <p:nvSpPr>
          <p:cNvPr id="3" name="TextBox 2"/>
          <p:cNvSpPr txBox="1"/>
          <p:nvPr/>
        </p:nvSpPr>
        <p:spPr>
          <a:xfrm>
            <a:off x="2570997" y="461719"/>
            <a:ext cx="2991603" cy="830997"/>
          </a:xfrm>
          <a:prstGeom prst="rect">
            <a:avLst/>
          </a:prstGeom>
          <a:noFill/>
        </p:spPr>
        <p:txBody>
          <a:bodyPr wrap="square" rtlCol="0">
            <a:spAutoFit/>
          </a:bodyPr>
          <a:lstStyle/>
          <a:p>
            <a:r>
              <a:rPr lang="bn-BD" sz="4800" dirty="0" smtClean="0">
                <a:solidFill>
                  <a:srgbClr val="00B050"/>
                </a:solidFill>
              </a:rPr>
              <a:t>   </a:t>
            </a:r>
            <a:endParaRPr lang="en-US" sz="4800" dirty="0">
              <a:solidFill>
                <a:srgbClr val="00B050"/>
              </a:solidFill>
            </a:endParaRPr>
          </a:p>
        </p:txBody>
      </p:sp>
      <p:pic>
        <p:nvPicPr>
          <p:cNvPr id="4" name="Picture 3" descr="flowers2.gif"/>
          <p:cNvPicPr>
            <a:picLocks noChangeAspect="1"/>
          </p:cNvPicPr>
          <p:nvPr/>
        </p:nvPicPr>
        <p:blipFill>
          <a:blip r:embed="rId3"/>
          <a:stretch>
            <a:fillRect/>
          </a:stretch>
        </p:blipFill>
        <p:spPr>
          <a:xfrm flipH="1">
            <a:off x="380998" y="484026"/>
            <a:ext cx="1143002" cy="1443282"/>
          </a:xfrm>
          <a:prstGeom prst="rect">
            <a:avLst/>
          </a:prstGeom>
        </p:spPr>
      </p:pic>
      <p:pic>
        <p:nvPicPr>
          <p:cNvPr id="5" name="Picture 4" descr="flowers2.gif"/>
          <p:cNvPicPr>
            <a:picLocks noChangeAspect="1"/>
          </p:cNvPicPr>
          <p:nvPr/>
        </p:nvPicPr>
        <p:blipFill>
          <a:blip r:embed="rId3"/>
          <a:stretch>
            <a:fillRect/>
          </a:stretch>
        </p:blipFill>
        <p:spPr>
          <a:xfrm flipH="1">
            <a:off x="7696197" y="434669"/>
            <a:ext cx="1148255" cy="1470332"/>
          </a:xfrm>
          <a:prstGeom prst="rect">
            <a:avLst/>
          </a:prstGeom>
        </p:spPr>
      </p:pic>
      <p:pic>
        <p:nvPicPr>
          <p:cNvPr id="6" name="Picture 5" descr="flowers2.gif"/>
          <p:cNvPicPr>
            <a:picLocks noChangeAspect="1"/>
          </p:cNvPicPr>
          <p:nvPr/>
        </p:nvPicPr>
        <p:blipFill>
          <a:blip r:embed="rId3"/>
          <a:stretch>
            <a:fillRect/>
          </a:stretch>
        </p:blipFill>
        <p:spPr>
          <a:xfrm flipH="1">
            <a:off x="380998" y="4953000"/>
            <a:ext cx="1295402" cy="1381544"/>
          </a:xfrm>
          <a:prstGeom prst="rect">
            <a:avLst/>
          </a:prstGeom>
        </p:spPr>
      </p:pic>
      <p:pic>
        <p:nvPicPr>
          <p:cNvPr id="7" name="Picture 6" descr="flowers2.gif"/>
          <p:cNvPicPr>
            <a:picLocks noChangeAspect="1"/>
          </p:cNvPicPr>
          <p:nvPr/>
        </p:nvPicPr>
        <p:blipFill>
          <a:blip r:embed="rId3"/>
          <a:stretch>
            <a:fillRect/>
          </a:stretch>
        </p:blipFill>
        <p:spPr>
          <a:xfrm flipH="1">
            <a:off x="7543800" y="4953000"/>
            <a:ext cx="1295400" cy="1381544"/>
          </a:xfrm>
          <a:prstGeom prst="rect">
            <a:avLst/>
          </a:prstGeom>
        </p:spPr>
      </p:pic>
      <p:grpSp>
        <p:nvGrpSpPr>
          <p:cNvPr id="8" name="Group 7"/>
          <p:cNvGrpSpPr/>
          <p:nvPr/>
        </p:nvGrpSpPr>
        <p:grpSpPr>
          <a:xfrm>
            <a:off x="-6929" y="51954"/>
            <a:ext cx="9150929" cy="6830291"/>
            <a:chOff x="-6929" y="51954"/>
            <a:chExt cx="9150929" cy="6830291"/>
          </a:xfrm>
        </p:grpSpPr>
        <p:pic>
          <p:nvPicPr>
            <p:cNvPr id="9" name="Picture 8" descr="flowerruler.gif"/>
            <p:cNvPicPr>
              <a:picLocks noChangeAspect="1"/>
            </p:cNvPicPr>
            <p:nvPr/>
          </p:nvPicPr>
          <p:blipFill>
            <a:blip r:embed="rId4"/>
            <a:stretch>
              <a:fillRect/>
            </a:stretch>
          </p:blipFill>
          <p:spPr>
            <a:xfrm>
              <a:off x="-6928" y="51954"/>
              <a:ext cx="9150928" cy="557645"/>
            </a:xfrm>
            <a:prstGeom prst="rect">
              <a:avLst/>
            </a:prstGeom>
          </p:spPr>
        </p:pic>
        <p:pic>
          <p:nvPicPr>
            <p:cNvPr id="10" name="Picture 9" descr="flowerruler.gif"/>
            <p:cNvPicPr>
              <a:picLocks noChangeAspect="1"/>
            </p:cNvPicPr>
            <p:nvPr/>
          </p:nvPicPr>
          <p:blipFill>
            <a:blip r:embed="rId4"/>
            <a:stretch>
              <a:fillRect/>
            </a:stretch>
          </p:blipFill>
          <p:spPr>
            <a:xfrm rot="16200000">
              <a:off x="-2946689" y="3277465"/>
              <a:ext cx="6451024" cy="557645"/>
            </a:xfrm>
            <a:prstGeom prst="rect">
              <a:avLst/>
            </a:prstGeom>
          </p:spPr>
        </p:pic>
        <p:pic>
          <p:nvPicPr>
            <p:cNvPr id="11" name="Picture 10" descr="flowerruler.gif"/>
            <p:cNvPicPr>
              <a:picLocks noChangeAspect="1"/>
            </p:cNvPicPr>
            <p:nvPr/>
          </p:nvPicPr>
          <p:blipFill>
            <a:blip r:embed="rId4"/>
            <a:stretch>
              <a:fillRect/>
            </a:stretch>
          </p:blipFill>
          <p:spPr>
            <a:xfrm>
              <a:off x="-6929" y="6324600"/>
              <a:ext cx="8998527" cy="557645"/>
            </a:xfrm>
            <a:prstGeom prst="rect">
              <a:avLst/>
            </a:prstGeom>
          </p:spPr>
        </p:pic>
        <p:pic>
          <p:nvPicPr>
            <p:cNvPr id="12" name="Picture 11" descr="flowerruler.gif"/>
            <p:cNvPicPr>
              <a:picLocks noChangeAspect="1"/>
            </p:cNvPicPr>
            <p:nvPr/>
          </p:nvPicPr>
          <p:blipFill>
            <a:blip r:embed="rId4"/>
            <a:stretch>
              <a:fillRect/>
            </a:stretch>
          </p:blipFill>
          <p:spPr>
            <a:xfrm rot="16200000">
              <a:off x="5639665" y="3325956"/>
              <a:ext cx="6451024" cy="557645"/>
            </a:xfrm>
            <a:prstGeom prst="rect">
              <a:avLst/>
            </a:prstGeom>
          </p:spPr>
        </p:pic>
      </p:grpSp>
      <p:pic>
        <p:nvPicPr>
          <p:cNvPr id="1026" name="Picture 2" descr="C:\Users\Doel-1612i3\Pictures\P4.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971800"/>
            <a:ext cx="3465595" cy="3362744"/>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952499" y="1527602"/>
            <a:ext cx="7429501" cy="1015663"/>
          </a:xfrm>
          <a:prstGeom prst="rect">
            <a:avLst/>
          </a:prstGeom>
        </p:spPr>
        <p:txBody>
          <a:bodyPr wrap="square">
            <a:spAutoFit/>
          </a:bodyPr>
          <a:lstStyle/>
          <a:p>
            <a:pPr lvl="0"/>
            <a:r>
              <a:rPr lang="bn-BD" sz="6000" dirty="0" smtClean="0">
                <a:solidFill>
                  <a:srgbClr val="00B050"/>
                </a:solidFill>
              </a:rPr>
              <a:t>স্বাগতম ছাত্রী বৃন্দ</a:t>
            </a:r>
            <a:endParaRPr lang="en-US" sz="6000" dirty="0">
              <a:solidFill>
                <a:srgbClr val="00B050"/>
              </a:solidFill>
            </a:endParaRPr>
          </a:p>
        </p:txBody>
      </p:sp>
    </p:spTree>
    <p:extLst>
      <p:ext uri="{BB962C8B-B14F-4D97-AF65-F5344CB8AC3E}">
        <p14:creationId xmlns:p14="http://schemas.microsoft.com/office/powerpoint/2010/main" val="914718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3"/>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wheel(1)">
                                      <p:cBhvr>
                                        <p:cTn id="11" dur="2000"/>
                                        <p:tgtEl>
                                          <p:spTgt spid="1026"/>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heel(1)">
                                      <p:cBhvr>
                                        <p:cTn id="1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sosceles Triangle 7"/>
          <p:cNvSpPr/>
          <p:nvPr/>
        </p:nvSpPr>
        <p:spPr>
          <a:xfrm>
            <a:off x="457200" y="3047999"/>
            <a:ext cx="7748614" cy="3276601"/>
          </a:xfrm>
          <a:prstGeom prst="triangle">
            <a:avLst>
              <a:gd name="adj" fmla="val 493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bn-BD" sz="2400" dirty="0" smtClean="0">
                <a:ln>
                  <a:solidFill>
                    <a:srgbClr val="7030A0"/>
                  </a:solidFill>
                </a:ln>
                <a:solidFill>
                  <a:srgbClr val="002060"/>
                </a:solidFill>
                <a:latin typeface="NikoshBAN" panose="02000000000000000000" pitchFamily="2" charset="0"/>
                <a:cs typeface="NikoshBAN" panose="02000000000000000000" pitchFamily="2" charset="0"/>
              </a:rPr>
              <a:t> আইসিটি সংশ্লিষ্ট যন্ত্রপাতি পরিস্কার করার প্রয়োজনীয়তা লিখ ।</a:t>
            </a:r>
            <a:endParaRPr lang="en-US" sz="2400" dirty="0">
              <a:ln>
                <a:solidFill>
                  <a:srgbClr val="7030A0"/>
                </a:solidFill>
              </a:ln>
              <a:solidFill>
                <a:srgbClr val="002060"/>
              </a:solidFill>
              <a:latin typeface="NikoshBAN" panose="02000000000000000000" pitchFamily="2" charset="0"/>
              <a:cs typeface="NikoshBAN" panose="02000000000000000000" pitchFamily="2" charset="0"/>
            </a:endParaRPr>
          </a:p>
        </p:txBody>
      </p:sp>
      <p:grpSp>
        <p:nvGrpSpPr>
          <p:cNvPr id="14" name="Group 13"/>
          <p:cNvGrpSpPr/>
          <p:nvPr/>
        </p:nvGrpSpPr>
        <p:grpSpPr>
          <a:xfrm>
            <a:off x="-6929" y="51954"/>
            <a:ext cx="9150929" cy="6830291"/>
            <a:chOff x="-6929" y="51954"/>
            <a:chExt cx="9150929" cy="6830291"/>
          </a:xfrm>
        </p:grpSpPr>
        <p:pic>
          <p:nvPicPr>
            <p:cNvPr id="15" name="Picture 14" descr="flowerruler.gif"/>
            <p:cNvPicPr>
              <a:picLocks noChangeAspect="1"/>
            </p:cNvPicPr>
            <p:nvPr/>
          </p:nvPicPr>
          <p:blipFill>
            <a:blip r:embed="rId2"/>
            <a:stretch>
              <a:fillRect/>
            </a:stretch>
          </p:blipFill>
          <p:spPr>
            <a:xfrm>
              <a:off x="-6928" y="51954"/>
              <a:ext cx="9150928" cy="557645"/>
            </a:xfrm>
            <a:prstGeom prst="rect">
              <a:avLst/>
            </a:prstGeom>
          </p:spPr>
        </p:pic>
        <p:pic>
          <p:nvPicPr>
            <p:cNvPr id="16" name="Picture 15" descr="flowerruler.gif"/>
            <p:cNvPicPr>
              <a:picLocks noChangeAspect="1"/>
            </p:cNvPicPr>
            <p:nvPr/>
          </p:nvPicPr>
          <p:blipFill>
            <a:blip r:embed="rId2"/>
            <a:stretch>
              <a:fillRect/>
            </a:stretch>
          </p:blipFill>
          <p:spPr>
            <a:xfrm rot="16200000">
              <a:off x="-2946689" y="3277465"/>
              <a:ext cx="6451024" cy="557645"/>
            </a:xfrm>
            <a:prstGeom prst="rect">
              <a:avLst/>
            </a:prstGeom>
          </p:spPr>
        </p:pic>
        <p:pic>
          <p:nvPicPr>
            <p:cNvPr id="17" name="Picture 16" descr="flowerruler.gif"/>
            <p:cNvPicPr>
              <a:picLocks noChangeAspect="1"/>
            </p:cNvPicPr>
            <p:nvPr/>
          </p:nvPicPr>
          <p:blipFill>
            <a:blip r:embed="rId2"/>
            <a:stretch>
              <a:fillRect/>
            </a:stretch>
          </p:blipFill>
          <p:spPr>
            <a:xfrm>
              <a:off x="-6929" y="6324600"/>
              <a:ext cx="8998527" cy="557645"/>
            </a:xfrm>
            <a:prstGeom prst="rect">
              <a:avLst/>
            </a:prstGeom>
          </p:spPr>
        </p:pic>
        <p:pic>
          <p:nvPicPr>
            <p:cNvPr id="18" name="Picture 17" descr="flowerruler.gif"/>
            <p:cNvPicPr>
              <a:picLocks noChangeAspect="1"/>
            </p:cNvPicPr>
            <p:nvPr/>
          </p:nvPicPr>
          <p:blipFill>
            <a:blip r:embed="rId2"/>
            <a:stretch>
              <a:fillRect/>
            </a:stretch>
          </p:blipFill>
          <p:spPr>
            <a:xfrm rot="16200000">
              <a:off x="5639665" y="3325956"/>
              <a:ext cx="6451024" cy="557645"/>
            </a:xfrm>
            <a:prstGeom prst="rect">
              <a:avLst/>
            </a:prstGeom>
          </p:spPr>
        </p:pic>
      </p:grpSp>
      <p:grpSp>
        <p:nvGrpSpPr>
          <p:cNvPr id="19" name="Group 18"/>
          <p:cNvGrpSpPr/>
          <p:nvPr/>
        </p:nvGrpSpPr>
        <p:grpSpPr>
          <a:xfrm>
            <a:off x="262975" y="843680"/>
            <a:ext cx="8839200" cy="1045904"/>
            <a:chOff x="0" y="489014"/>
            <a:chExt cx="9144000" cy="1135797"/>
          </a:xfrm>
        </p:grpSpPr>
        <p:cxnSp>
          <p:nvCxnSpPr>
            <p:cNvPr id="20" name="Straight Connector 19"/>
            <p:cNvCxnSpPr/>
            <p:nvPr/>
          </p:nvCxnSpPr>
          <p:spPr>
            <a:xfrm>
              <a:off x="0" y="1624811"/>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655945" y="489014"/>
              <a:ext cx="2954655" cy="830997"/>
            </a:xfrm>
            <a:prstGeom prst="rect">
              <a:avLst/>
            </a:prstGeom>
            <a:solidFill>
              <a:srgbClr val="00B050"/>
            </a:solid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bn-BD" sz="4800" b="1" kern="11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olaimanLipi" pitchFamily="65" charset="0"/>
                  <a:ea typeface="NikoshBAN" pitchFamily="2" charset="0"/>
                  <a:cs typeface="SolaimanLipi" pitchFamily="65" charset="0"/>
                  <a:sym typeface="Wingdings"/>
                </a:rPr>
                <a:t></a:t>
              </a:r>
              <a:r>
                <a:rPr lang="bn-BD" sz="4800" b="1" dirty="0" smtClean="0">
                  <a:ln w="1905"/>
                  <a:solidFill>
                    <a:srgbClr val="FF0000"/>
                  </a:solidFill>
                  <a:effectLst>
                    <a:innerShdw blurRad="69850" dist="43180" dir="5400000">
                      <a:srgbClr val="000000">
                        <a:alpha val="65000"/>
                      </a:srgbClr>
                    </a:innerShdw>
                  </a:effectLst>
                  <a:latin typeface="NikoshBAN" pitchFamily="2" charset="0"/>
                  <a:cs typeface="NikoshBAN" pitchFamily="2" charset="0"/>
                </a:rPr>
                <a:t>দলীয় কাজ </a:t>
              </a:r>
              <a:endParaRPr lang="en-US" sz="4800" b="1" dirty="0">
                <a:ln w="1905"/>
                <a:solidFill>
                  <a:srgbClr val="FF0000"/>
                </a:solidFill>
                <a:effectLst>
                  <a:innerShdw blurRad="69850" dist="43180" dir="5400000">
                    <a:srgbClr val="000000">
                      <a:alpha val="65000"/>
                    </a:srgbClr>
                  </a:innerShdw>
                </a:effectLst>
                <a:latin typeface="NikoshBAN" pitchFamily="2" charset="0"/>
                <a:cs typeface="NikoshBAN" pitchFamily="2" charset="0"/>
              </a:endParaRPr>
            </a:p>
          </p:txBody>
        </p:sp>
      </p:grpSp>
    </p:spTree>
    <p:extLst>
      <p:ext uri="{BB962C8B-B14F-4D97-AF65-F5344CB8AC3E}">
        <p14:creationId xmlns:p14="http://schemas.microsoft.com/office/powerpoint/2010/main" val="3485871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fltVal val="0"/>
                                          </p:val>
                                        </p:tav>
                                        <p:tav tm="100000">
                                          <p:val>
                                            <p:strVal val="#ppt_w"/>
                                          </p:val>
                                        </p:tav>
                                      </p:tavLst>
                                    </p:anim>
                                    <p:anim calcmode="lin" valueType="num">
                                      <p:cBhvr>
                                        <p:cTn id="8" dur="1000" fill="hold"/>
                                        <p:tgtEl>
                                          <p:spTgt spid="19"/>
                                        </p:tgtEl>
                                        <p:attrNameLst>
                                          <p:attrName>ppt_h</p:attrName>
                                        </p:attrNameLst>
                                      </p:cBhvr>
                                      <p:tavLst>
                                        <p:tav tm="0">
                                          <p:val>
                                            <p:fltVal val="0"/>
                                          </p:val>
                                        </p:tav>
                                        <p:tav tm="100000">
                                          <p:val>
                                            <p:strVal val="#ppt_h"/>
                                          </p:val>
                                        </p:tav>
                                      </p:tavLst>
                                    </p:anim>
                                    <p:anim calcmode="lin" valueType="num">
                                      <p:cBhvr>
                                        <p:cTn id="9" dur="1000" fill="hold"/>
                                        <p:tgtEl>
                                          <p:spTgt spid="19"/>
                                        </p:tgtEl>
                                        <p:attrNameLst>
                                          <p:attrName>style.rotation</p:attrName>
                                        </p:attrNameLst>
                                      </p:cBhvr>
                                      <p:tavLst>
                                        <p:tav tm="0">
                                          <p:val>
                                            <p:fltVal val="90"/>
                                          </p:val>
                                        </p:tav>
                                        <p:tav tm="100000">
                                          <p:val>
                                            <p:fltVal val="0"/>
                                          </p:val>
                                        </p:tav>
                                      </p:tavLst>
                                    </p:anim>
                                    <p:animEffect transition="in" filter="fade">
                                      <p:cBhvr>
                                        <p:cTn id="10" dur="10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nodeType="clickEffect">
                                  <p:stCondLst>
                                    <p:cond delay="0"/>
                                  </p:stCondLst>
                                  <p:iterate type="lt">
                                    <p:tmPct val="10000"/>
                                  </p:iterate>
                                  <p:childTnLst>
                                    <p:animMotion origin="layout" path="M 0.0 0.0 L 0.0 -0.07213" pathEditMode="relative" ptsTypes="">
                                      <p:cBhvr>
                                        <p:cTn id="14" dur="250" accel="50000" decel="50000" autoRev="1" fill="hold">
                                          <p:stCondLst>
                                            <p:cond delay="0"/>
                                          </p:stCondLst>
                                        </p:cTn>
                                        <p:tgtEl>
                                          <p:spTgt spid="8">
                                            <p:txEl>
                                              <p:pRg st="0" end="0"/>
                                            </p:txEl>
                                          </p:spTgt>
                                        </p:tgtEl>
                                        <p:attrNameLst>
                                          <p:attrName>ppt_x</p:attrName>
                                          <p:attrName>ppt_y</p:attrName>
                                        </p:attrNameLst>
                                      </p:cBhvr>
                                    </p:animMotion>
                                    <p:animRot by="1500000">
                                      <p:cBhvr>
                                        <p:cTn id="15" dur="125" fill="hold">
                                          <p:stCondLst>
                                            <p:cond delay="0"/>
                                          </p:stCondLst>
                                        </p:cTn>
                                        <p:tgtEl>
                                          <p:spTgt spid="8">
                                            <p:txEl>
                                              <p:pRg st="0" end="0"/>
                                            </p:txEl>
                                          </p:spTgt>
                                        </p:tgtEl>
                                        <p:attrNameLst>
                                          <p:attrName>r</p:attrName>
                                        </p:attrNameLst>
                                      </p:cBhvr>
                                    </p:animRot>
                                    <p:animRot by="-1500000">
                                      <p:cBhvr>
                                        <p:cTn id="16" dur="125" fill="hold">
                                          <p:stCondLst>
                                            <p:cond delay="125"/>
                                          </p:stCondLst>
                                        </p:cTn>
                                        <p:tgtEl>
                                          <p:spTgt spid="8">
                                            <p:txEl>
                                              <p:pRg st="0" end="0"/>
                                            </p:txEl>
                                          </p:spTgt>
                                        </p:tgtEl>
                                        <p:attrNameLst>
                                          <p:attrName>r</p:attrName>
                                        </p:attrNameLst>
                                      </p:cBhvr>
                                    </p:animRot>
                                    <p:animRot by="-1500000">
                                      <p:cBhvr>
                                        <p:cTn id="17" dur="125" fill="hold">
                                          <p:stCondLst>
                                            <p:cond delay="250"/>
                                          </p:stCondLst>
                                        </p:cTn>
                                        <p:tgtEl>
                                          <p:spTgt spid="8">
                                            <p:txEl>
                                              <p:pRg st="0" end="0"/>
                                            </p:txEl>
                                          </p:spTgt>
                                        </p:tgtEl>
                                        <p:attrNameLst>
                                          <p:attrName>r</p:attrName>
                                        </p:attrNameLst>
                                      </p:cBhvr>
                                    </p:animRot>
                                    <p:animRot by="1500000">
                                      <p:cBhvr>
                                        <p:cTn id="18" dur="125" fill="hold">
                                          <p:stCondLst>
                                            <p:cond delay="375"/>
                                          </p:stCondLst>
                                        </p:cTn>
                                        <p:tgtEl>
                                          <p:spTgt spid="8">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450428" y="533400"/>
            <a:ext cx="6553200" cy="2514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Right Arrow 7"/>
          <p:cNvSpPr/>
          <p:nvPr/>
        </p:nvSpPr>
        <p:spPr>
          <a:xfrm flipV="1">
            <a:off x="2095500" y="3533323"/>
            <a:ext cx="5029200" cy="198119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095500" y="4227732"/>
            <a:ext cx="4860378" cy="1077218"/>
          </a:xfrm>
          <a:prstGeom prst="rect">
            <a:avLst/>
          </a:prstGeom>
          <a:noFill/>
        </p:spPr>
        <p:txBody>
          <a:bodyPr wrap="square" rtlCol="0">
            <a:spAutoFit/>
          </a:bodyPr>
          <a:lstStyle/>
          <a:p>
            <a:pPr algn="ctr"/>
            <a:r>
              <a:rPr lang="bn-BD" sz="3200" dirty="0" smtClean="0">
                <a:ln>
                  <a:solidFill>
                    <a:sysClr val="windowText" lastClr="000000"/>
                  </a:solidFill>
                </a:ln>
                <a:solidFill>
                  <a:srgbClr val="002060"/>
                </a:solidFill>
                <a:effectLst>
                  <a:outerShdw blurRad="38100" dist="38100" dir="2700000" algn="tl">
                    <a:srgbClr val="000000">
                      <a:alpha val="43137"/>
                    </a:srgbClr>
                  </a:outerShdw>
                </a:effectLst>
                <a:latin typeface="NikoshBAN" pitchFamily="2" charset="0"/>
                <a:cs typeface="NikoshBAN" pitchFamily="2" charset="0"/>
              </a:rPr>
              <a:t>আইসিটির যন্ত্রপাতির সঠিক সংরক্ষন স্থায়ীত্ব বৃদ্ধি করে</a:t>
            </a:r>
            <a:r>
              <a:rPr lang="en-US" sz="3200" dirty="0" smtClean="0">
                <a:ln>
                  <a:solidFill>
                    <a:sysClr val="windowText" lastClr="000000"/>
                  </a:solidFill>
                </a:ln>
                <a:solidFill>
                  <a:srgbClr val="002060"/>
                </a:solidFill>
                <a:effectLst>
                  <a:outerShdw blurRad="38100" dist="38100" dir="2700000" algn="tl">
                    <a:srgbClr val="000000">
                      <a:alpha val="43137"/>
                    </a:srgbClr>
                  </a:outerShdw>
                </a:effectLst>
                <a:latin typeface="NikoshBAN" pitchFamily="2" charset="0"/>
                <a:cs typeface="NikoshBAN" pitchFamily="2" charset="0"/>
              </a:rPr>
              <a:t>? </a:t>
            </a:r>
            <a:r>
              <a:rPr lang="en-US" sz="3200" dirty="0" err="1">
                <a:ln>
                  <a:solidFill>
                    <a:sysClr val="windowText" lastClr="000000"/>
                  </a:solidFill>
                </a:ln>
                <a:solidFill>
                  <a:srgbClr val="002060"/>
                </a:solidFill>
                <a:effectLst>
                  <a:outerShdw blurRad="38100" dist="38100" dir="2700000" algn="tl">
                    <a:srgbClr val="000000">
                      <a:alpha val="43137"/>
                    </a:srgbClr>
                  </a:outerShdw>
                </a:effectLst>
                <a:latin typeface="NikoshBAN" pitchFamily="2" charset="0"/>
                <a:cs typeface="NikoshBAN" pitchFamily="2" charset="0"/>
              </a:rPr>
              <a:t>বর্ণনা</a:t>
            </a:r>
            <a:r>
              <a:rPr lang="en-US" sz="3200" dirty="0">
                <a:ln>
                  <a:solidFill>
                    <a:sysClr val="windowText" lastClr="000000"/>
                  </a:solidFill>
                </a:ln>
                <a:solidFill>
                  <a:srgbClr val="002060"/>
                </a:solidFill>
                <a:effectLst>
                  <a:outerShdw blurRad="38100" dist="38100" dir="2700000" algn="tl">
                    <a:srgbClr val="000000">
                      <a:alpha val="43137"/>
                    </a:srgbClr>
                  </a:outerShdw>
                </a:effectLst>
                <a:latin typeface="NikoshBAN" pitchFamily="2" charset="0"/>
                <a:cs typeface="NikoshBAN" pitchFamily="2" charset="0"/>
              </a:rPr>
              <a:t> </a:t>
            </a:r>
            <a:r>
              <a:rPr lang="en-US" sz="3200" dirty="0" err="1">
                <a:ln>
                  <a:solidFill>
                    <a:sysClr val="windowText" lastClr="000000"/>
                  </a:solidFill>
                </a:ln>
                <a:solidFill>
                  <a:srgbClr val="002060"/>
                </a:solidFill>
                <a:effectLst>
                  <a:outerShdw blurRad="38100" dist="38100" dir="2700000" algn="tl">
                    <a:srgbClr val="000000">
                      <a:alpha val="43137"/>
                    </a:srgbClr>
                  </a:outerShdw>
                </a:effectLst>
                <a:latin typeface="NikoshBAN" pitchFamily="2" charset="0"/>
                <a:cs typeface="NikoshBAN" pitchFamily="2" charset="0"/>
              </a:rPr>
              <a:t>কর</a:t>
            </a:r>
            <a:r>
              <a:rPr lang="en-US" sz="3200" dirty="0">
                <a:ln>
                  <a:solidFill>
                    <a:sysClr val="windowText" lastClr="000000"/>
                  </a:solidFill>
                </a:ln>
                <a:solidFill>
                  <a:srgbClr val="002060"/>
                </a:solidFill>
                <a:effectLst>
                  <a:outerShdw blurRad="38100" dist="38100" dir="2700000" algn="tl">
                    <a:srgbClr val="000000">
                      <a:alpha val="43137"/>
                    </a:srgbClr>
                  </a:outerShdw>
                </a:effectLst>
                <a:latin typeface="NikoshBAN" pitchFamily="2" charset="0"/>
                <a:cs typeface="NikoshBAN" pitchFamily="2" charset="0"/>
              </a:rPr>
              <a:t>।</a:t>
            </a:r>
            <a:endParaRPr lang="en-US" sz="3200" dirty="0">
              <a:ln>
                <a:solidFill>
                  <a:sysClr val="windowText" lastClr="000000"/>
                </a:solidFill>
              </a:ln>
              <a:solidFill>
                <a:srgbClr val="002060"/>
              </a:solidFill>
            </a:endParaRPr>
          </a:p>
        </p:txBody>
      </p:sp>
      <p:pic>
        <p:nvPicPr>
          <p:cNvPr id="6" name="Picture 5" descr="home"/>
          <p:cNvPicPr>
            <a:picLocks noChangeAspect="1" noChangeArrowheads="1"/>
          </p:cNvPicPr>
          <p:nvPr/>
        </p:nvPicPr>
        <p:blipFill>
          <a:blip r:embed="rId2"/>
          <a:srcRect/>
          <a:stretch>
            <a:fillRect/>
          </a:stretch>
        </p:blipFill>
        <p:spPr>
          <a:xfrm>
            <a:off x="3863403" y="865716"/>
            <a:ext cx="1493394" cy="1493394"/>
          </a:xfrm>
          <a:prstGeom prst="rect">
            <a:avLst/>
          </a:prstGeom>
          <a:noFill/>
          <a:ln/>
        </p:spPr>
      </p:pic>
      <p:sp>
        <p:nvSpPr>
          <p:cNvPr id="5" name="TextBox 4"/>
          <p:cNvSpPr txBox="1"/>
          <p:nvPr/>
        </p:nvSpPr>
        <p:spPr>
          <a:xfrm>
            <a:off x="2971800" y="2359110"/>
            <a:ext cx="3771900" cy="769441"/>
          </a:xfrm>
          <a:prstGeom prst="rect">
            <a:avLst/>
          </a:prstGeom>
          <a:noFill/>
        </p:spPr>
        <p:txBody>
          <a:bodyPr wrap="square" rtlCol="0">
            <a:spAutoFit/>
          </a:bodyPr>
          <a:lstStyle/>
          <a:p>
            <a:r>
              <a:rPr lang="bn-BD" dirty="0" smtClean="0"/>
              <a:t>    </a:t>
            </a:r>
            <a:r>
              <a:rPr lang="bn-BD" sz="4400" dirty="0" smtClean="0">
                <a:solidFill>
                  <a:srgbClr val="C00000"/>
                </a:solidFill>
              </a:rPr>
              <a:t>বাড়ীর কাজ</a:t>
            </a:r>
            <a:endParaRPr lang="en-US" sz="4400" dirty="0">
              <a:solidFill>
                <a:srgbClr val="C00000"/>
              </a:solidFill>
            </a:endParaRPr>
          </a:p>
        </p:txBody>
      </p:sp>
      <p:grpSp>
        <p:nvGrpSpPr>
          <p:cNvPr id="7" name="Group 6"/>
          <p:cNvGrpSpPr/>
          <p:nvPr/>
        </p:nvGrpSpPr>
        <p:grpSpPr>
          <a:xfrm>
            <a:off x="-6929" y="51954"/>
            <a:ext cx="9150929" cy="6830291"/>
            <a:chOff x="-6929" y="51954"/>
            <a:chExt cx="9150929" cy="6830291"/>
          </a:xfrm>
        </p:grpSpPr>
        <p:pic>
          <p:nvPicPr>
            <p:cNvPr id="9" name="Picture 8" descr="flowerruler.gif"/>
            <p:cNvPicPr>
              <a:picLocks noChangeAspect="1"/>
            </p:cNvPicPr>
            <p:nvPr/>
          </p:nvPicPr>
          <p:blipFill>
            <a:blip r:embed="rId3"/>
            <a:stretch>
              <a:fillRect/>
            </a:stretch>
          </p:blipFill>
          <p:spPr>
            <a:xfrm>
              <a:off x="-6928" y="51954"/>
              <a:ext cx="9150928" cy="557645"/>
            </a:xfrm>
            <a:prstGeom prst="rect">
              <a:avLst/>
            </a:prstGeom>
          </p:spPr>
        </p:pic>
        <p:pic>
          <p:nvPicPr>
            <p:cNvPr id="11" name="Picture 10" descr="flowerruler.gif"/>
            <p:cNvPicPr>
              <a:picLocks noChangeAspect="1"/>
            </p:cNvPicPr>
            <p:nvPr/>
          </p:nvPicPr>
          <p:blipFill>
            <a:blip r:embed="rId3"/>
            <a:stretch>
              <a:fillRect/>
            </a:stretch>
          </p:blipFill>
          <p:spPr>
            <a:xfrm rot="16200000">
              <a:off x="-2946689" y="3277465"/>
              <a:ext cx="6451024" cy="557645"/>
            </a:xfrm>
            <a:prstGeom prst="rect">
              <a:avLst/>
            </a:prstGeom>
          </p:spPr>
        </p:pic>
        <p:pic>
          <p:nvPicPr>
            <p:cNvPr id="12" name="Picture 11" descr="flowerruler.gif"/>
            <p:cNvPicPr>
              <a:picLocks noChangeAspect="1"/>
            </p:cNvPicPr>
            <p:nvPr/>
          </p:nvPicPr>
          <p:blipFill>
            <a:blip r:embed="rId3"/>
            <a:stretch>
              <a:fillRect/>
            </a:stretch>
          </p:blipFill>
          <p:spPr>
            <a:xfrm>
              <a:off x="-6929" y="6324600"/>
              <a:ext cx="8998527" cy="557645"/>
            </a:xfrm>
            <a:prstGeom prst="rect">
              <a:avLst/>
            </a:prstGeom>
          </p:spPr>
        </p:pic>
        <p:pic>
          <p:nvPicPr>
            <p:cNvPr id="13" name="Picture 12" descr="flowerruler.gif"/>
            <p:cNvPicPr>
              <a:picLocks noChangeAspect="1"/>
            </p:cNvPicPr>
            <p:nvPr/>
          </p:nvPicPr>
          <p:blipFill>
            <a:blip r:embed="rId3"/>
            <a:stretch>
              <a:fillRect/>
            </a:stretch>
          </p:blipFill>
          <p:spPr>
            <a:xfrm rot="16200000">
              <a:off x="5639665" y="3325956"/>
              <a:ext cx="6451024" cy="557645"/>
            </a:xfrm>
            <a:prstGeom prst="rect">
              <a:avLst/>
            </a:prstGeom>
          </p:spPr>
        </p:pic>
      </p:grpSp>
    </p:spTree>
    <p:extLst>
      <p:ext uri="{BB962C8B-B14F-4D97-AF65-F5344CB8AC3E}">
        <p14:creationId xmlns:p14="http://schemas.microsoft.com/office/powerpoint/2010/main" val="926035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5"/>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45"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2000"/>
                                        <p:tgtEl>
                                          <p:spTgt spid="10"/>
                                        </p:tgtEl>
                                      </p:cBhvr>
                                    </p:animEffect>
                                    <p:anim calcmode="lin" valueType="num">
                                      <p:cBhvr>
                                        <p:cTn id="12" dur="2000" fill="hold"/>
                                        <p:tgtEl>
                                          <p:spTgt spid="10"/>
                                        </p:tgtEl>
                                        <p:attrNameLst>
                                          <p:attrName>ppt_w</p:attrName>
                                        </p:attrNameLst>
                                      </p:cBhvr>
                                      <p:tavLst>
                                        <p:tav tm="0" fmla="#ppt_w*sin(2.5*pi*$)">
                                          <p:val>
                                            <p:fltVal val="0"/>
                                          </p:val>
                                        </p:tav>
                                        <p:tav tm="100000">
                                          <p:val>
                                            <p:fltVal val="1"/>
                                          </p:val>
                                        </p:tav>
                                      </p:tavLst>
                                    </p:anim>
                                    <p:anim calcmode="lin" valueType="num">
                                      <p:cBhvr>
                                        <p:cTn id="13" dur="2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xagon 1"/>
          <p:cNvSpPr/>
          <p:nvPr/>
        </p:nvSpPr>
        <p:spPr>
          <a:xfrm>
            <a:off x="2895600" y="1600200"/>
            <a:ext cx="3086100" cy="8382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429000" y="1219200"/>
            <a:ext cx="2286000" cy="1200329"/>
          </a:xfrm>
          <a:prstGeom prst="rect">
            <a:avLst/>
          </a:prstGeom>
          <a:noFill/>
        </p:spPr>
        <p:txBody>
          <a:bodyPr wrap="square" rtlCol="0">
            <a:spAutoFit/>
          </a:bodyPr>
          <a:lstStyle/>
          <a:p>
            <a:r>
              <a:rPr lang="bn-BD" sz="3200" dirty="0" smtClean="0"/>
              <a:t>        </a:t>
            </a:r>
            <a:r>
              <a:rPr lang="bn-BD" sz="4000" dirty="0" smtClean="0">
                <a:solidFill>
                  <a:srgbClr val="FF0000"/>
                </a:solidFill>
              </a:rPr>
              <a:t>মূল্যায়ন</a:t>
            </a:r>
            <a:endParaRPr lang="en-US" sz="4000" dirty="0">
              <a:solidFill>
                <a:srgbClr val="FF0000"/>
              </a:solidFill>
            </a:endParaRPr>
          </a:p>
        </p:txBody>
      </p:sp>
      <p:sp>
        <p:nvSpPr>
          <p:cNvPr id="4" name="Oval 3"/>
          <p:cNvSpPr/>
          <p:nvPr/>
        </p:nvSpPr>
        <p:spPr>
          <a:xfrm>
            <a:off x="990600" y="2819400"/>
            <a:ext cx="6096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47900" y="2797479"/>
            <a:ext cx="5105400" cy="954107"/>
          </a:xfrm>
          <a:prstGeom prst="rect">
            <a:avLst/>
          </a:prstGeom>
          <a:noFill/>
        </p:spPr>
        <p:txBody>
          <a:bodyPr wrap="square" rtlCol="0">
            <a:spAutoFit/>
          </a:bodyPr>
          <a:lstStyle/>
          <a:p>
            <a:r>
              <a:rPr lang="bn-BD" sz="2800" dirty="0" smtClean="0">
                <a:solidFill>
                  <a:srgbClr val="002060"/>
                </a:solidFill>
              </a:rPr>
              <a:t>এলসিডি মনিটরেরপরিস্কারের ক্ষেত্রে গুরুত্বপুর্ণ বিষয় কি ?</a:t>
            </a:r>
            <a:endParaRPr lang="en-US" sz="2800" dirty="0">
              <a:solidFill>
                <a:srgbClr val="002060"/>
              </a:solidFill>
            </a:endParaRPr>
          </a:p>
        </p:txBody>
      </p:sp>
      <p:sp>
        <p:nvSpPr>
          <p:cNvPr id="7" name="Oval 6"/>
          <p:cNvSpPr/>
          <p:nvPr/>
        </p:nvSpPr>
        <p:spPr>
          <a:xfrm>
            <a:off x="990600" y="3786627"/>
            <a:ext cx="661792"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133600" y="4267200"/>
            <a:ext cx="6452754" cy="1569660"/>
          </a:xfrm>
          <a:prstGeom prst="rect">
            <a:avLst/>
          </a:prstGeom>
          <a:noFill/>
        </p:spPr>
        <p:txBody>
          <a:bodyPr wrap="square" rtlCol="0">
            <a:spAutoFit/>
          </a:bodyPr>
          <a:lstStyle/>
          <a:p>
            <a:endParaRPr lang="bn-BD" sz="3200" dirty="0" smtClean="0">
              <a:solidFill>
                <a:srgbClr val="C00000"/>
              </a:solidFill>
            </a:endParaRPr>
          </a:p>
          <a:p>
            <a:endParaRPr lang="bn-BD" sz="3200" dirty="0" smtClean="0">
              <a:solidFill>
                <a:srgbClr val="C00000"/>
              </a:solidFill>
            </a:endParaRPr>
          </a:p>
          <a:p>
            <a:r>
              <a:rPr lang="bn-BD" sz="3200" dirty="0" smtClean="0">
                <a:solidFill>
                  <a:srgbClr val="C00000"/>
                </a:solidFill>
              </a:rPr>
              <a:t>কটন বার্ড কি?</a:t>
            </a:r>
            <a:endParaRPr lang="en-US" sz="3200" dirty="0">
              <a:solidFill>
                <a:srgbClr val="C00000"/>
              </a:solidFill>
            </a:endParaRPr>
          </a:p>
        </p:txBody>
      </p:sp>
      <p:grpSp>
        <p:nvGrpSpPr>
          <p:cNvPr id="11" name="Group 10"/>
          <p:cNvGrpSpPr/>
          <p:nvPr/>
        </p:nvGrpSpPr>
        <p:grpSpPr>
          <a:xfrm>
            <a:off x="-6929" y="51954"/>
            <a:ext cx="9150929" cy="6830291"/>
            <a:chOff x="-6929" y="51954"/>
            <a:chExt cx="9150929" cy="6830291"/>
          </a:xfrm>
        </p:grpSpPr>
        <p:pic>
          <p:nvPicPr>
            <p:cNvPr id="12" name="Picture 11" descr="flowerruler.gif"/>
            <p:cNvPicPr>
              <a:picLocks noChangeAspect="1"/>
            </p:cNvPicPr>
            <p:nvPr/>
          </p:nvPicPr>
          <p:blipFill>
            <a:blip r:embed="rId2"/>
            <a:stretch>
              <a:fillRect/>
            </a:stretch>
          </p:blipFill>
          <p:spPr>
            <a:xfrm>
              <a:off x="-6928" y="51954"/>
              <a:ext cx="9150928" cy="557645"/>
            </a:xfrm>
            <a:prstGeom prst="rect">
              <a:avLst/>
            </a:prstGeom>
          </p:spPr>
        </p:pic>
        <p:pic>
          <p:nvPicPr>
            <p:cNvPr id="13" name="Picture 12" descr="flowerruler.gif"/>
            <p:cNvPicPr>
              <a:picLocks noChangeAspect="1"/>
            </p:cNvPicPr>
            <p:nvPr/>
          </p:nvPicPr>
          <p:blipFill>
            <a:blip r:embed="rId2"/>
            <a:stretch>
              <a:fillRect/>
            </a:stretch>
          </p:blipFill>
          <p:spPr>
            <a:xfrm rot="16200000">
              <a:off x="-2946689" y="3277465"/>
              <a:ext cx="6451024" cy="557645"/>
            </a:xfrm>
            <a:prstGeom prst="rect">
              <a:avLst/>
            </a:prstGeom>
          </p:spPr>
        </p:pic>
        <p:pic>
          <p:nvPicPr>
            <p:cNvPr id="14" name="Picture 13" descr="flowerruler.gif"/>
            <p:cNvPicPr>
              <a:picLocks noChangeAspect="1"/>
            </p:cNvPicPr>
            <p:nvPr/>
          </p:nvPicPr>
          <p:blipFill>
            <a:blip r:embed="rId2"/>
            <a:stretch>
              <a:fillRect/>
            </a:stretch>
          </p:blipFill>
          <p:spPr>
            <a:xfrm>
              <a:off x="-6929" y="6324600"/>
              <a:ext cx="8998527" cy="557645"/>
            </a:xfrm>
            <a:prstGeom prst="rect">
              <a:avLst/>
            </a:prstGeom>
          </p:spPr>
        </p:pic>
        <p:pic>
          <p:nvPicPr>
            <p:cNvPr id="15" name="Picture 14" descr="flowerruler.gif"/>
            <p:cNvPicPr>
              <a:picLocks noChangeAspect="1"/>
            </p:cNvPicPr>
            <p:nvPr/>
          </p:nvPicPr>
          <p:blipFill>
            <a:blip r:embed="rId2"/>
            <a:stretch>
              <a:fillRect/>
            </a:stretch>
          </p:blipFill>
          <p:spPr>
            <a:xfrm rot="16200000">
              <a:off x="5639665" y="3325956"/>
              <a:ext cx="6451024" cy="557645"/>
            </a:xfrm>
            <a:prstGeom prst="rect">
              <a:avLst/>
            </a:prstGeom>
          </p:spPr>
        </p:pic>
      </p:grpSp>
      <p:sp>
        <p:nvSpPr>
          <p:cNvPr id="16" name="Oval 15"/>
          <p:cNvSpPr/>
          <p:nvPr/>
        </p:nvSpPr>
        <p:spPr>
          <a:xfrm>
            <a:off x="1057406" y="5151060"/>
            <a:ext cx="661792"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133600" y="3834560"/>
            <a:ext cx="5334000" cy="523220"/>
          </a:xfrm>
          <a:prstGeom prst="rect">
            <a:avLst/>
          </a:prstGeom>
          <a:noFill/>
        </p:spPr>
        <p:txBody>
          <a:bodyPr wrap="square" rtlCol="0">
            <a:spAutoFit/>
          </a:bodyPr>
          <a:lstStyle/>
          <a:p>
            <a:r>
              <a:rPr lang="bn-BD" sz="2800" dirty="0" smtClean="0">
                <a:solidFill>
                  <a:srgbClr val="002060"/>
                </a:solidFill>
              </a:rPr>
              <a:t>জনপ্রিয় মাউস বর্তমানে কোনটি ? </a:t>
            </a:r>
            <a:endParaRPr lang="en-US" sz="2800" dirty="0" smtClean="0">
              <a:solidFill>
                <a:srgbClr val="002060"/>
              </a:solidFill>
            </a:endParaRPr>
          </a:p>
        </p:txBody>
      </p:sp>
    </p:spTree>
    <p:extLst>
      <p:ext uri="{BB962C8B-B14F-4D97-AF65-F5344CB8AC3E}">
        <p14:creationId xmlns:p14="http://schemas.microsoft.com/office/powerpoint/2010/main" val="3035176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4" presetClass="emph" presetSubtype="0" fill="hold" nodeType="clickEffect">
                                  <p:stCondLst>
                                    <p:cond delay="0"/>
                                  </p:stCondLst>
                                  <p:iterate type="lt">
                                    <p:tmPct val="10000"/>
                                  </p:iterate>
                                  <p:childTnLst>
                                    <p:animMotion origin="layout" path="M 0.0 0.0 L 0.0 -0.07213" pathEditMode="relative" ptsTypes="">
                                      <p:cBhvr>
                                        <p:cTn id="13" dur="250" accel="50000" decel="50000" autoRev="1" fill="hold">
                                          <p:stCondLst>
                                            <p:cond delay="0"/>
                                          </p:stCondLst>
                                        </p:cTn>
                                        <p:tgtEl>
                                          <p:spTgt spid="6">
                                            <p:txEl>
                                              <p:pRg st="0" end="0"/>
                                            </p:txEl>
                                          </p:spTgt>
                                        </p:tgtEl>
                                        <p:attrNameLst>
                                          <p:attrName>ppt_x</p:attrName>
                                          <p:attrName>ppt_y</p:attrName>
                                        </p:attrNameLst>
                                      </p:cBhvr>
                                    </p:animMotion>
                                    <p:animRot by="1500000">
                                      <p:cBhvr>
                                        <p:cTn id="14" dur="125" fill="hold">
                                          <p:stCondLst>
                                            <p:cond delay="0"/>
                                          </p:stCondLst>
                                        </p:cTn>
                                        <p:tgtEl>
                                          <p:spTgt spid="6">
                                            <p:txEl>
                                              <p:pRg st="0" end="0"/>
                                            </p:txEl>
                                          </p:spTgt>
                                        </p:tgtEl>
                                        <p:attrNameLst>
                                          <p:attrName>r</p:attrName>
                                        </p:attrNameLst>
                                      </p:cBhvr>
                                    </p:animRot>
                                    <p:animRot by="-1500000">
                                      <p:cBhvr>
                                        <p:cTn id="15" dur="125" fill="hold">
                                          <p:stCondLst>
                                            <p:cond delay="125"/>
                                          </p:stCondLst>
                                        </p:cTn>
                                        <p:tgtEl>
                                          <p:spTgt spid="6">
                                            <p:txEl>
                                              <p:pRg st="0" end="0"/>
                                            </p:txEl>
                                          </p:spTgt>
                                        </p:tgtEl>
                                        <p:attrNameLst>
                                          <p:attrName>r</p:attrName>
                                        </p:attrNameLst>
                                      </p:cBhvr>
                                    </p:animRot>
                                    <p:animRot by="-1500000">
                                      <p:cBhvr>
                                        <p:cTn id="16" dur="125" fill="hold">
                                          <p:stCondLst>
                                            <p:cond delay="250"/>
                                          </p:stCondLst>
                                        </p:cTn>
                                        <p:tgtEl>
                                          <p:spTgt spid="6">
                                            <p:txEl>
                                              <p:pRg st="0" end="0"/>
                                            </p:txEl>
                                          </p:spTgt>
                                        </p:tgtEl>
                                        <p:attrNameLst>
                                          <p:attrName>r</p:attrName>
                                        </p:attrNameLst>
                                      </p:cBhvr>
                                    </p:animRot>
                                    <p:animRot by="1500000">
                                      <p:cBhvr>
                                        <p:cTn id="17" dur="125" fill="hold">
                                          <p:stCondLst>
                                            <p:cond delay="375"/>
                                          </p:stCondLst>
                                        </p:cTn>
                                        <p:tgtEl>
                                          <p:spTgt spid="6">
                                            <p:txEl>
                                              <p:pRg st="0" end="0"/>
                                            </p:txEl>
                                          </p:spTgt>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 calcmode="lin" valueType="num">
                                      <p:cBhvr additive="base">
                                        <p:cTn id="22"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Effect transition="in" filter="wheel(1)">
                                      <p:cBhvr>
                                        <p:cTn id="28" dur="2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29" y="51954"/>
            <a:ext cx="9150929" cy="6830291"/>
            <a:chOff x="-6929" y="51954"/>
            <a:chExt cx="9150929" cy="6830291"/>
          </a:xfrm>
        </p:grpSpPr>
        <p:pic>
          <p:nvPicPr>
            <p:cNvPr id="6" name="Picture 5" descr="flowerruler.gif"/>
            <p:cNvPicPr>
              <a:picLocks noChangeAspect="1"/>
            </p:cNvPicPr>
            <p:nvPr/>
          </p:nvPicPr>
          <p:blipFill>
            <a:blip r:embed="rId2"/>
            <a:stretch>
              <a:fillRect/>
            </a:stretch>
          </p:blipFill>
          <p:spPr>
            <a:xfrm>
              <a:off x="-6928" y="51954"/>
              <a:ext cx="9150928" cy="557645"/>
            </a:xfrm>
            <a:prstGeom prst="rect">
              <a:avLst/>
            </a:prstGeom>
          </p:spPr>
        </p:pic>
        <p:pic>
          <p:nvPicPr>
            <p:cNvPr id="7" name="Picture 6" descr="flowerruler.gif"/>
            <p:cNvPicPr>
              <a:picLocks noChangeAspect="1"/>
            </p:cNvPicPr>
            <p:nvPr/>
          </p:nvPicPr>
          <p:blipFill>
            <a:blip r:embed="rId2"/>
            <a:stretch>
              <a:fillRect/>
            </a:stretch>
          </p:blipFill>
          <p:spPr>
            <a:xfrm rot="16200000">
              <a:off x="-2946689" y="3277465"/>
              <a:ext cx="6451024" cy="557645"/>
            </a:xfrm>
            <a:prstGeom prst="rect">
              <a:avLst/>
            </a:prstGeom>
          </p:spPr>
        </p:pic>
        <p:pic>
          <p:nvPicPr>
            <p:cNvPr id="8" name="Picture 7" descr="flowerruler.gif"/>
            <p:cNvPicPr>
              <a:picLocks noChangeAspect="1"/>
            </p:cNvPicPr>
            <p:nvPr/>
          </p:nvPicPr>
          <p:blipFill>
            <a:blip r:embed="rId2"/>
            <a:stretch>
              <a:fillRect/>
            </a:stretch>
          </p:blipFill>
          <p:spPr>
            <a:xfrm>
              <a:off x="-6929" y="6324600"/>
              <a:ext cx="8998527" cy="557645"/>
            </a:xfrm>
            <a:prstGeom prst="rect">
              <a:avLst/>
            </a:prstGeom>
          </p:spPr>
        </p:pic>
        <p:pic>
          <p:nvPicPr>
            <p:cNvPr id="9" name="Picture 8" descr="flowerruler.gif"/>
            <p:cNvPicPr>
              <a:picLocks noChangeAspect="1"/>
            </p:cNvPicPr>
            <p:nvPr/>
          </p:nvPicPr>
          <p:blipFill>
            <a:blip r:embed="rId2"/>
            <a:stretch>
              <a:fillRect/>
            </a:stretch>
          </p:blipFill>
          <p:spPr>
            <a:xfrm rot="16200000">
              <a:off x="5639665" y="3325956"/>
              <a:ext cx="6451024" cy="557645"/>
            </a:xfrm>
            <a:prstGeom prst="rect">
              <a:avLst/>
            </a:prstGeom>
          </p:spPr>
        </p:pic>
      </p:grpSp>
      <p:grpSp>
        <p:nvGrpSpPr>
          <p:cNvPr id="11" name="Group 10"/>
          <p:cNvGrpSpPr/>
          <p:nvPr/>
        </p:nvGrpSpPr>
        <p:grpSpPr>
          <a:xfrm>
            <a:off x="7239531" y="4409061"/>
            <a:ext cx="1300367" cy="1723220"/>
            <a:chOff x="-158285" y="5292604"/>
            <a:chExt cx="1300367" cy="1723220"/>
          </a:xfrm>
        </p:grpSpPr>
        <p:grpSp>
          <p:nvGrpSpPr>
            <p:cNvPr id="12" name="Group 11"/>
            <p:cNvGrpSpPr/>
            <p:nvPr/>
          </p:nvGrpSpPr>
          <p:grpSpPr>
            <a:xfrm>
              <a:off x="0" y="5305425"/>
              <a:ext cx="1142082" cy="1681939"/>
              <a:chOff x="0" y="5305425"/>
              <a:chExt cx="1142082" cy="1681939"/>
            </a:xfrm>
          </p:grpSpPr>
          <p:pic>
            <p:nvPicPr>
              <p:cNvPr id="16" name="Picture 15" descr="38.gif"/>
              <p:cNvPicPr>
                <a:picLocks noChangeAspect="1"/>
              </p:cNvPicPr>
              <p:nvPr/>
            </p:nvPicPr>
            <p:blipFill>
              <a:blip r:embed="rId3"/>
              <a:stretch>
                <a:fillRect/>
              </a:stretch>
            </p:blipFill>
            <p:spPr>
              <a:xfrm>
                <a:off x="0" y="5305425"/>
                <a:ext cx="866775" cy="1552575"/>
              </a:xfrm>
              <a:prstGeom prst="rect">
                <a:avLst/>
              </a:prstGeom>
            </p:spPr>
          </p:pic>
          <p:pic>
            <p:nvPicPr>
              <p:cNvPr id="17" name="Picture 16" descr="4.gif"/>
              <p:cNvPicPr>
                <a:picLocks noChangeAspect="1"/>
              </p:cNvPicPr>
              <p:nvPr/>
            </p:nvPicPr>
            <p:blipFill>
              <a:blip r:embed="rId4"/>
              <a:stretch>
                <a:fillRect/>
              </a:stretch>
            </p:blipFill>
            <p:spPr>
              <a:xfrm rot="1465479">
                <a:off x="275307" y="5321064"/>
                <a:ext cx="866775" cy="1666300"/>
              </a:xfrm>
              <a:prstGeom prst="rect">
                <a:avLst/>
              </a:prstGeom>
            </p:spPr>
          </p:pic>
        </p:grpSp>
        <p:grpSp>
          <p:nvGrpSpPr>
            <p:cNvPr id="13" name="Group 12"/>
            <p:cNvGrpSpPr/>
            <p:nvPr/>
          </p:nvGrpSpPr>
          <p:grpSpPr>
            <a:xfrm>
              <a:off x="-158285" y="5292604"/>
              <a:ext cx="1230969" cy="1723220"/>
              <a:chOff x="7913031" y="5305425"/>
              <a:chExt cx="1230969" cy="1723220"/>
            </a:xfrm>
          </p:grpSpPr>
          <p:pic>
            <p:nvPicPr>
              <p:cNvPr id="14" name="Picture 13" descr="38.gif"/>
              <p:cNvPicPr>
                <a:picLocks noChangeAspect="1"/>
              </p:cNvPicPr>
              <p:nvPr/>
            </p:nvPicPr>
            <p:blipFill>
              <a:blip r:embed="rId3"/>
              <a:stretch>
                <a:fillRect/>
              </a:stretch>
            </p:blipFill>
            <p:spPr>
              <a:xfrm>
                <a:off x="8277225" y="5305425"/>
                <a:ext cx="866775" cy="1552575"/>
              </a:xfrm>
              <a:prstGeom prst="rect">
                <a:avLst/>
              </a:prstGeom>
            </p:spPr>
          </p:pic>
          <p:pic>
            <p:nvPicPr>
              <p:cNvPr id="15" name="Picture 14" descr="4.gif"/>
              <p:cNvPicPr>
                <a:picLocks noChangeAspect="1"/>
              </p:cNvPicPr>
              <p:nvPr/>
            </p:nvPicPr>
            <p:blipFill>
              <a:blip r:embed="rId4"/>
              <a:stretch>
                <a:fillRect/>
              </a:stretch>
            </p:blipFill>
            <p:spPr>
              <a:xfrm rot="20741264">
                <a:off x="7913031" y="5362345"/>
                <a:ext cx="866775" cy="1666300"/>
              </a:xfrm>
              <a:prstGeom prst="rect">
                <a:avLst/>
              </a:prstGeom>
            </p:spPr>
          </p:pic>
        </p:grpSp>
      </p:grpSp>
      <p:grpSp>
        <p:nvGrpSpPr>
          <p:cNvPr id="18" name="Group 17"/>
          <p:cNvGrpSpPr/>
          <p:nvPr/>
        </p:nvGrpSpPr>
        <p:grpSpPr>
          <a:xfrm>
            <a:off x="557646" y="385974"/>
            <a:ext cx="1300367" cy="1723220"/>
            <a:chOff x="-158285" y="5292604"/>
            <a:chExt cx="1300367" cy="1723220"/>
          </a:xfrm>
        </p:grpSpPr>
        <p:grpSp>
          <p:nvGrpSpPr>
            <p:cNvPr id="19" name="Group 18"/>
            <p:cNvGrpSpPr/>
            <p:nvPr/>
          </p:nvGrpSpPr>
          <p:grpSpPr>
            <a:xfrm>
              <a:off x="0" y="5305425"/>
              <a:ext cx="1142082" cy="1681939"/>
              <a:chOff x="0" y="5305425"/>
              <a:chExt cx="1142082" cy="1681939"/>
            </a:xfrm>
          </p:grpSpPr>
          <p:pic>
            <p:nvPicPr>
              <p:cNvPr id="23" name="Picture 22" descr="38.gif"/>
              <p:cNvPicPr>
                <a:picLocks noChangeAspect="1"/>
              </p:cNvPicPr>
              <p:nvPr/>
            </p:nvPicPr>
            <p:blipFill>
              <a:blip r:embed="rId3"/>
              <a:stretch>
                <a:fillRect/>
              </a:stretch>
            </p:blipFill>
            <p:spPr>
              <a:xfrm>
                <a:off x="0" y="5305425"/>
                <a:ext cx="866775" cy="1552575"/>
              </a:xfrm>
              <a:prstGeom prst="rect">
                <a:avLst/>
              </a:prstGeom>
            </p:spPr>
          </p:pic>
          <p:pic>
            <p:nvPicPr>
              <p:cNvPr id="24" name="Picture 23" descr="4.gif"/>
              <p:cNvPicPr>
                <a:picLocks noChangeAspect="1"/>
              </p:cNvPicPr>
              <p:nvPr/>
            </p:nvPicPr>
            <p:blipFill>
              <a:blip r:embed="rId4"/>
              <a:stretch>
                <a:fillRect/>
              </a:stretch>
            </p:blipFill>
            <p:spPr>
              <a:xfrm rot="1465479">
                <a:off x="275307" y="5321064"/>
                <a:ext cx="866775" cy="1666300"/>
              </a:xfrm>
              <a:prstGeom prst="rect">
                <a:avLst/>
              </a:prstGeom>
            </p:spPr>
          </p:pic>
        </p:grpSp>
        <p:grpSp>
          <p:nvGrpSpPr>
            <p:cNvPr id="20" name="Group 19"/>
            <p:cNvGrpSpPr/>
            <p:nvPr/>
          </p:nvGrpSpPr>
          <p:grpSpPr>
            <a:xfrm>
              <a:off x="-158285" y="5292604"/>
              <a:ext cx="1230969" cy="1723220"/>
              <a:chOff x="7913031" y="5305425"/>
              <a:chExt cx="1230969" cy="1723220"/>
            </a:xfrm>
          </p:grpSpPr>
          <p:pic>
            <p:nvPicPr>
              <p:cNvPr id="21" name="Picture 20" descr="38.gif"/>
              <p:cNvPicPr>
                <a:picLocks noChangeAspect="1"/>
              </p:cNvPicPr>
              <p:nvPr/>
            </p:nvPicPr>
            <p:blipFill>
              <a:blip r:embed="rId3"/>
              <a:stretch>
                <a:fillRect/>
              </a:stretch>
            </p:blipFill>
            <p:spPr>
              <a:xfrm>
                <a:off x="8277225" y="5305425"/>
                <a:ext cx="866775" cy="1552575"/>
              </a:xfrm>
              <a:prstGeom prst="rect">
                <a:avLst/>
              </a:prstGeom>
            </p:spPr>
          </p:pic>
          <p:pic>
            <p:nvPicPr>
              <p:cNvPr id="22" name="Picture 21" descr="4.gif"/>
              <p:cNvPicPr>
                <a:picLocks noChangeAspect="1"/>
              </p:cNvPicPr>
              <p:nvPr/>
            </p:nvPicPr>
            <p:blipFill>
              <a:blip r:embed="rId4"/>
              <a:stretch>
                <a:fillRect/>
              </a:stretch>
            </p:blipFill>
            <p:spPr>
              <a:xfrm rot="20741264">
                <a:off x="7913031" y="5362345"/>
                <a:ext cx="866775" cy="1666300"/>
              </a:xfrm>
              <a:prstGeom prst="rect">
                <a:avLst/>
              </a:prstGeom>
            </p:spPr>
          </p:pic>
        </p:grpSp>
      </p:grpSp>
      <p:grpSp>
        <p:nvGrpSpPr>
          <p:cNvPr id="25" name="Group 24"/>
          <p:cNvGrpSpPr/>
          <p:nvPr/>
        </p:nvGrpSpPr>
        <p:grpSpPr>
          <a:xfrm>
            <a:off x="7456326" y="467252"/>
            <a:ext cx="1300367" cy="1723220"/>
            <a:chOff x="-158285" y="5292604"/>
            <a:chExt cx="1300367" cy="1723220"/>
          </a:xfrm>
        </p:grpSpPr>
        <p:grpSp>
          <p:nvGrpSpPr>
            <p:cNvPr id="26" name="Group 25"/>
            <p:cNvGrpSpPr/>
            <p:nvPr/>
          </p:nvGrpSpPr>
          <p:grpSpPr>
            <a:xfrm>
              <a:off x="0" y="5305425"/>
              <a:ext cx="1142082" cy="1681939"/>
              <a:chOff x="0" y="5305425"/>
              <a:chExt cx="1142082" cy="1681939"/>
            </a:xfrm>
          </p:grpSpPr>
          <p:pic>
            <p:nvPicPr>
              <p:cNvPr id="30" name="Picture 29" descr="38.gif"/>
              <p:cNvPicPr>
                <a:picLocks noChangeAspect="1"/>
              </p:cNvPicPr>
              <p:nvPr/>
            </p:nvPicPr>
            <p:blipFill>
              <a:blip r:embed="rId3"/>
              <a:stretch>
                <a:fillRect/>
              </a:stretch>
            </p:blipFill>
            <p:spPr>
              <a:xfrm>
                <a:off x="0" y="5305425"/>
                <a:ext cx="866775" cy="1552575"/>
              </a:xfrm>
              <a:prstGeom prst="rect">
                <a:avLst/>
              </a:prstGeom>
            </p:spPr>
          </p:pic>
          <p:pic>
            <p:nvPicPr>
              <p:cNvPr id="31" name="Picture 30" descr="4.gif"/>
              <p:cNvPicPr>
                <a:picLocks noChangeAspect="1"/>
              </p:cNvPicPr>
              <p:nvPr/>
            </p:nvPicPr>
            <p:blipFill>
              <a:blip r:embed="rId4"/>
              <a:stretch>
                <a:fillRect/>
              </a:stretch>
            </p:blipFill>
            <p:spPr>
              <a:xfrm rot="1465479">
                <a:off x="275307" y="5321064"/>
                <a:ext cx="866775" cy="1666300"/>
              </a:xfrm>
              <a:prstGeom prst="rect">
                <a:avLst/>
              </a:prstGeom>
            </p:spPr>
          </p:pic>
        </p:grpSp>
        <p:grpSp>
          <p:nvGrpSpPr>
            <p:cNvPr id="27" name="Group 26"/>
            <p:cNvGrpSpPr/>
            <p:nvPr/>
          </p:nvGrpSpPr>
          <p:grpSpPr>
            <a:xfrm>
              <a:off x="-158285" y="5292604"/>
              <a:ext cx="1230969" cy="1723220"/>
              <a:chOff x="7913031" y="5305425"/>
              <a:chExt cx="1230969" cy="1723220"/>
            </a:xfrm>
          </p:grpSpPr>
          <p:pic>
            <p:nvPicPr>
              <p:cNvPr id="28" name="Picture 27" descr="38.gif"/>
              <p:cNvPicPr>
                <a:picLocks noChangeAspect="1"/>
              </p:cNvPicPr>
              <p:nvPr/>
            </p:nvPicPr>
            <p:blipFill>
              <a:blip r:embed="rId3"/>
              <a:stretch>
                <a:fillRect/>
              </a:stretch>
            </p:blipFill>
            <p:spPr>
              <a:xfrm>
                <a:off x="8277225" y="5305425"/>
                <a:ext cx="866775" cy="1552575"/>
              </a:xfrm>
              <a:prstGeom prst="rect">
                <a:avLst/>
              </a:prstGeom>
            </p:spPr>
          </p:pic>
          <p:pic>
            <p:nvPicPr>
              <p:cNvPr id="29" name="Picture 28" descr="4.gif"/>
              <p:cNvPicPr>
                <a:picLocks noChangeAspect="1"/>
              </p:cNvPicPr>
              <p:nvPr/>
            </p:nvPicPr>
            <p:blipFill>
              <a:blip r:embed="rId4"/>
              <a:stretch>
                <a:fillRect/>
              </a:stretch>
            </p:blipFill>
            <p:spPr>
              <a:xfrm rot="20741264">
                <a:off x="7913031" y="5362345"/>
                <a:ext cx="866775" cy="1666300"/>
              </a:xfrm>
              <a:prstGeom prst="rect">
                <a:avLst/>
              </a:prstGeom>
            </p:spPr>
          </p:pic>
        </p:grpSp>
      </p:grpSp>
      <p:grpSp>
        <p:nvGrpSpPr>
          <p:cNvPr id="32" name="Group 31"/>
          <p:cNvGrpSpPr/>
          <p:nvPr/>
        </p:nvGrpSpPr>
        <p:grpSpPr>
          <a:xfrm>
            <a:off x="572331" y="4601380"/>
            <a:ext cx="1713669" cy="1723220"/>
            <a:chOff x="-158285" y="5292604"/>
            <a:chExt cx="1300367" cy="1723220"/>
          </a:xfrm>
        </p:grpSpPr>
        <p:grpSp>
          <p:nvGrpSpPr>
            <p:cNvPr id="33" name="Group 32"/>
            <p:cNvGrpSpPr/>
            <p:nvPr/>
          </p:nvGrpSpPr>
          <p:grpSpPr>
            <a:xfrm>
              <a:off x="0" y="5305425"/>
              <a:ext cx="1142082" cy="1681939"/>
              <a:chOff x="0" y="5305425"/>
              <a:chExt cx="1142082" cy="1681939"/>
            </a:xfrm>
          </p:grpSpPr>
          <p:pic>
            <p:nvPicPr>
              <p:cNvPr id="37" name="Picture 36" descr="38.gif"/>
              <p:cNvPicPr>
                <a:picLocks noChangeAspect="1"/>
              </p:cNvPicPr>
              <p:nvPr/>
            </p:nvPicPr>
            <p:blipFill>
              <a:blip r:embed="rId3"/>
              <a:stretch>
                <a:fillRect/>
              </a:stretch>
            </p:blipFill>
            <p:spPr>
              <a:xfrm>
                <a:off x="0" y="5305425"/>
                <a:ext cx="866775" cy="1552575"/>
              </a:xfrm>
              <a:prstGeom prst="rect">
                <a:avLst/>
              </a:prstGeom>
            </p:spPr>
          </p:pic>
          <p:pic>
            <p:nvPicPr>
              <p:cNvPr id="38" name="Picture 37" descr="4.gif"/>
              <p:cNvPicPr>
                <a:picLocks noChangeAspect="1"/>
              </p:cNvPicPr>
              <p:nvPr/>
            </p:nvPicPr>
            <p:blipFill>
              <a:blip r:embed="rId4"/>
              <a:stretch>
                <a:fillRect/>
              </a:stretch>
            </p:blipFill>
            <p:spPr>
              <a:xfrm rot="1465479">
                <a:off x="275307" y="5321064"/>
                <a:ext cx="866775" cy="1666300"/>
              </a:xfrm>
              <a:prstGeom prst="rect">
                <a:avLst/>
              </a:prstGeom>
            </p:spPr>
          </p:pic>
        </p:grpSp>
        <p:grpSp>
          <p:nvGrpSpPr>
            <p:cNvPr id="34" name="Group 33"/>
            <p:cNvGrpSpPr/>
            <p:nvPr/>
          </p:nvGrpSpPr>
          <p:grpSpPr>
            <a:xfrm>
              <a:off x="-158285" y="5292604"/>
              <a:ext cx="1230969" cy="1723220"/>
              <a:chOff x="7913031" y="5305425"/>
              <a:chExt cx="1230969" cy="1723220"/>
            </a:xfrm>
          </p:grpSpPr>
          <p:pic>
            <p:nvPicPr>
              <p:cNvPr id="35" name="Picture 34" descr="38.gif"/>
              <p:cNvPicPr>
                <a:picLocks noChangeAspect="1"/>
              </p:cNvPicPr>
              <p:nvPr/>
            </p:nvPicPr>
            <p:blipFill>
              <a:blip r:embed="rId3"/>
              <a:stretch>
                <a:fillRect/>
              </a:stretch>
            </p:blipFill>
            <p:spPr>
              <a:xfrm>
                <a:off x="8277225" y="5305425"/>
                <a:ext cx="866775" cy="1552575"/>
              </a:xfrm>
              <a:prstGeom prst="rect">
                <a:avLst/>
              </a:prstGeom>
            </p:spPr>
          </p:pic>
          <p:pic>
            <p:nvPicPr>
              <p:cNvPr id="36" name="Picture 35" descr="4.gif"/>
              <p:cNvPicPr>
                <a:picLocks noChangeAspect="1"/>
              </p:cNvPicPr>
              <p:nvPr/>
            </p:nvPicPr>
            <p:blipFill>
              <a:blip r:embed="rId4"/>
              <a:stretch>
                <a:fillRect/>
              </a:stretch>
            </p:blipFill>
            <p:spPr>
              <a:xfrm rot="20741264">
                <a:off x="7913031" y="5362345"/>
                <a:ext cx="866775" cy="1666300"/>
              </a:xfrm>
              <a:prstGeom prst="rect">
                <a:avLst/>
              </a:prstGeom>
            </p:spPr>
          </p:pic>
        </p:grpSp>
      </p:grpSp>
      <p:pic>
        <p:nvPicPr>
          <p:cNvPr id="39" name="Content Placeholder 3" descr="FFGR_200x225.jpg"/>
          <p:cNvPicPr>
            <a:picLocks noChangeAspect="1"/>
          </p:cNvPicPr>
          <p:nvPr/>
        </p:nvPicPr>
        <p:blipFill>
          <a:blip r:embed="rId5"/>
          <a:stretch>
            <a:fillRect/>
          </a:stretch>
        </p:blipFill>
        <p:spPr>
          <a:xfrm>
            <a:off x="5149793" y="3047998"/>
            <a:ext cx="3104114" cy="3105955"/>
          </a:xfrm>
          <a:prstGeom prst="rect">
            <a:avLst/>
          </a:prstGeom>
        </p:spPr>
        <p:style>
          <a:lnRef idx="2">
            <a:schemeClr val="accent5">
              <a:shade val="50000"/>
            </a:schemeClr>
          </a:lnRef>
          <a:fillRef idx="1">
            <a:schemeClr val="accent5"/>
          </a:fillRef>
          <a:effectRef idx="0">
            <a:schemeClr val="accent5"/>
          </a:effectRef>
          <a:fontRef idx="minor">
            <a:schemeClr val="lt1"/>
          </a:fontRef>
        </p:style>
      </p:pic>
      <p:pic>
        <p:nvPicPr>
          <p:cNvPr id="1026" name="Picture 2" descr="C:\Users\Doel-1612i3\Pictures\555891_456422094437158_1079873362_n.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7646" y="3047999"/>
            <a:ext cx="4525259" cy="310595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714866" y="1162261"/>
            <a:ext cx="6105654" cy="923330"/>
          </a:xfrm>
          <a:prstGeom prst="rect">
            <a:avLst/>
          </a:prstGeom>
          <a:noFill/>
        </p:spPr>
        <p:txBody>
          <a:bodyPr wrap="square" rtlCol="0">
            <a:spAutoFit/>
          </a:bodyPr>
          <a:lstStyle/>
          <a:p>
            <a:r>
              <a:rPr lang="bn-BD" sz="3600" dirty="0" smtClean="0">
                <a:solidFill>
                  <a:srgbClr val="FF0000"/>
                </a:solidFill>
              </a:rPr>
              <a:t>আজ আর নয় ধন্যবাদ সবাইকে</a:t>
            </a:r>
            <a:endParaRPr lang="en-US" sz="3600" dirty="0">
              <a:solidFill>
                <a:srgbClr val="FF0000"/>
              </a:solidFill>
            </a:endParaRPr>
          </a:p>
          <a:p>
            <a:endParaRPr lang="en-US" dirty="0"/>
          </a:p>
        </p:txBody>
      </p:sp>
    </p:spTree>
    <p:extLst>
      <p:ext uri="{BB962C8B-B14F-4D97-AF65-F5344CB8AC3E}">
        <p14:creationId xmlns:p14="http://schemas.microsoft.com/office/powerpoint/2010/main" val="4116254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wheel(1)">
                                      <p:cBhvr>
                                        <p:cTn id="11" dur="2000"/>
                                        <p:tgtEl>
                                          <p:spTgt spid="1026"/>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nodeType="click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wheel(1)">
                                      <p:cBhvr>
                                        <p:cTn id="16" dur="2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609599"/>
            <a:ext cx="6248400" cy="914401"/>
          </a:xfrm>
        </p:spPr>
        <p:txBody>
          <a:bodyPr>
            <a:normAutofit fontScale="25000" lnSpcReduction="20000"/>
          </a:bodyPr>
          <a:lstStyle/>
          <a:p>
            <a:r>
              <a:rPr lang="en-US" dirty="0" smtClean="0"/>
              <a:t>    </a:t>
            </a:r>
            <a:r>
              <a:rPr lang="bn-BD" dirty="0" smtClean="0"/>
              <a:t>                       </a:t>
            </a:r>
            <a:r>
              <a:rPr lang="en-US" dirty="0" smtClean="0"/>
              <a:t> </a:t>
            </a:r>
            <a:r>
              <a:rPr lang="bn-BD" dirty="0" smtClean="0"/>
              <a:t>           </a:t>
            </a:r>
            <a:r>
              <a:rPr lang="bn-BD" sz="21600" dirty="0" smtClean="0"/>
              <a:t>শিক্ষক </a:t>
            </a:r>
            <a:r>
              <a:rPr lang="en-US" sz="21600" dirty="0" err="1" smtClean="0"/>
              <a:t>পরিচিতি</a:t>
            </a:r>
            <a:endParaRPr lang="en-US" sz="21600" dirty="0"/>
          </a:p>
        </p:txBody>
      </p:sp>
      <p:sp>
        <p:nvSpPr>
          <p:cNvPr id="4" name="Text Placeholder 3"/>
          <p:cNvSpPr>
            <a:spLocks noGrp="1"/>
          </p:cNvSpPr>
          <p:nvPr>
            <p:ph type="body" sz="quarter" idx="3"/>
          </p:nvPr>
        </p:nvSpPr>
        <p:spPr>
          <a:xfrm>
            <a:off x="1066801" y="579438"/>
            <a:ext cx="6248400" cy="868362"/>
          </a:xfrm>
        </p:spPr>
        <p:txBody>
          <a:bodyPr>
            <a:normAutofit/>
          </a:bodyPr>
          <a:lstStyle/>
          <a:p>
            <a:r>
              <a:rPr lang="en-US" dirty="0" smtClean="0"/>
              <a:t>      </a:t>
            </a:r>
            <a:endParaRPr lang="en-US" dirty="0"/>
          </a:p>
        </p:txBody>
      </p:sp>
      <p:grpSp>
        <p:nvGrpSpPr>
          <p:cNvPr id="8" name="Group 7"/>
          <p:cNvGrpSpPr/>
          <p:nvPr/>
        </p:nvGrpSpPr>
        <p:grpSpPr>
          <a:xfrm>
            <a:off x="-6929" y="51954"/>
            <a:ext cx="9150929" cy="6830291"/>
            <a:chOff x="-6929" y="51954"/>
            <a:chExt cx="9150929" cy="6830291"/>
          </a:xfrm>
        </p:grpSpPr>
        <p:pic>
          <p:nvPicPr>
            <p:cNvPr id="9" name="Picture 8" descr="flowerruler.gif"/>
            <p:cNvPicPr>
              <a:picLocks noChangeAspect="1"/>
            </p:cNvPicPr>
            <p:nvPr/>
          </p:nvPicPr>
          <p:blipFill>
            <a:blip r:embed="rId2"/>
            <a:stretch>
              <a:fillRect/>
            </a:stretch>
          </p:blipFill>
          <p:spPr>
            <a:xfrm>
              <a:off x="-6928" y="51954"/>
              <a:ext cx="9150928" cy="557645"/>
            </a:xfrm>
            <a:prstGeom prst="rect">
              <a:avLst/>
            </a:prstGeom>
          </p:spPr>
        </p:pic>
        <p:pic>
          <p:nvPicPr>
            <p:cNvPr id="10" name="Picture 9" descr="flowerruler.gif"/>
            <p:cNvPicPr>
              <a:picLocks noChangeAspect="1"/>
            </p:cNvPicPr>
            <p:nvPr/>
          </p:nvPicPr>
          <p:blipFill>
            <a:blip r:embed="rId2"/>
            <a:stretch>
              <a:fillRect/>
            </a:stretch>
          </p:blipFill>
          <p:spPr>
            <a:xfrm rot="16200000">
              <a:off x="-2946689" y="3277465"/>
              <a:ext cx="6451024" cy="557645"/>
            </a:xfrm>
            <a:prstGeom prst="rect">
              <a:avLst/>
            </a:prstGeom>
          </p:spPr>
        </p:pic>
        <p:pic>
          <p:nvPicPr>
            <p:cNvPr id="11" name="Picture 10" descr="flowerruler.gif"/>
            <p:cNvPicPr>
              <a:picLocks noChangeAspect="1"/>
            </p:cNvPicPr>
            <p:nvPr/>
          </p:nvPicPr>
          <p:blipFill>
            <a:blip r:embed="rId2"/>
            <a:stretch>
              <a:fillRect/>
            </a:stretch>
          </p:blipFill>
          <p:spPr>
            <a:xfrm>
              <a:off x="-6929" y="6324600"/>
              <a:ext cx="8998527" cy="557645"/>
            </a:xfrm>
            <a:prstGeom prst="rect">
              <a:avLst/>
            </a:prstGeom>
          </p:spPr>
        </p:pic>
        <p:pic>
          <p:nvPicPr>
            <p:cNvPr id="12" name="Picture 11" descr="flowerruler.gif"/>
            <p:cNvPicPr>
              <a:picLocks noChangeAspect="1"/>
            </p:cNvPicPr>
            <p:nvPr/>
          </p:nvPicPr>
          <p:blipFill>
            <a:blip r:embed="rId2"/>
            <a:stretch>
              <a:fillRect/>
            </a:stretch>
          </p:blipFill>
          <p:spPr>
            <a:xfrm rot="16200000">
              <a:off x="5639665" y="3325956"/>
              <a:ext cx="6451024" cy="557645"/>
            </a:xfrm>
            <a:prstGeom prst="rect">
              <a:avLst/>
            </a:prstGeom>
          </p:spPr>
        </p:pic>
      </p:grpSp>
      <p:sp>
        <p:nvSpPr>
          <p:cNvPr id="2" name="Rectangle 1"/>
          <p:cNvSpPr/>
          <p:nvPr/>
        </p:nvSpPr>
        <p:spPr>
          <a:xfrm>
            <a:off x="914400" y="2209800"/>
            <a:ext cx="4572000" cy="2677656"/>
          </a:xfrm>
          <a:prstGeom prst="rect">
            <a:avLst/>
          </a:prstGeom>
        </p:spPr>
        <p:txBody>
          <a:bodyPr>
            <a:spAutoFit/>
          </a:bodyPr>
          <a:lstStyle/>
          <a:p>
            <a:pPr algn="ctr"/>
            <a:r>
              <a:rPr lang="bn-BD" sz="2800" dirty="0">
                <a:latin typeface="NikoshBAN" panose="02000000000000000000" pitchFamily="2" charset="0"/>
                <a:cs typeface="NikoshBAN" panose="02000000000000000000" pitchFamily="2" charset="0"/>
              </a:rPr>
              <a:t>মোঃমোওাজুল হক</a:t>
            </a:r>
          </a:p>
          <a:p>
            <a:pPr algn="ctr"/>
            <a:r>
              <a:rPr lang="bn-BD" sz="2800" dirty="0">
                <a:latin typeface="NikoshBAN" panose="02000000000000000000" pitchFamily="2" charset="0"/>
                <a:cs typeface="NikoshBAN" panose="02000000000000000000" pitchFamily="2" charset="0"/>
              </a:rPr>
              <a:t>সহকারী শিক্ষক(কম্পিউটার)</a:t>
            </a:r>
          </a:p>
          <a:p>
            <a:pPr algn="ctr"/>
            <a:r>
              <a:rPr lang="bn-BD" sz="2800" dirty="0">
                <a:latin typeface="NikoshBAN" panose="02000000000000000000" pitchFamily="2" charset="0"/>
                <a:cs typeface="NikoshBAN" panose="02000000000000000000" pitchFamily="2" charset="0"/>
              </a:rPr>
              <a:t>শিমুলতলী বালিকা উচ্চ বিদ্যালয়</a:t>
            </a:r>
            <a:endParaRPr lang="en-US" sz="2800" dirty="0">
              <a:latin typeface="NikoshBAN" panose="02000000000000000000" pitchFamily="2" charset="0"/>
              <a:cs typeface="NikoshBAN" panose="02000000000000000000" pitchFamily="2" charset="0"/>
            </a:endParaRPr>
          </a:p>
          <a:p>
            <a:pPr algn="ctr"/>
            <a:r>
              <a:rPr lang="bn-BD" sz="2800" dirty="0">
                <a:latin typeface="NikoshBAN" panose="02000000000000000000" pitchFamily="2" charset="0"/>
                <a:cs typeface="NikoshBAN" panose="02000000000000000000" pitchFamily="2" charset="0"/>
              </a:rPr>
              <a:t>বিরামপুর , দিনাজপুর</a:t>
            </a:r>
          </a:p>
          <a:p>
            <a:pPr algn="ctr"/>
            <a:r>
              <a:rPr lang="en-US" sz="2800" dirty="0">
                <a:latin typeface="NikoshBAN" panose="02000000000000000000" pitchFamily="2" charset="0"/>
                <a:cs typeface="NikoshBAN" panose="02000000000000000000" pitchFamily="2" charset="0"/>
              </a:rPr>
              <a:t>email-mmottazul@gmail.com</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2200" y="1066800"/>
            <a:ext cx="2038350" cy="2717800"/>
          </a:xfrm>
          <a:prstGeom prst="ellipse">
            <a:avLst/>
          </a:prstGeom>
          <a:ln>
            <a:noFill/>
          </a:ln>
          <a:effectLst>
            <a:softEdge rad="112500"/>
          </a:effectLst>
        </p:spPr>
      </p:pic>
    </p:spTree>
    <p:extLst>
      <p:ext uri="{BB962C8B-B14F-4D97-AF65-F5344CB8AC3E}">
        <p14:creationId xmlns:p14="http://schemas.microsoft.com/office/powerpoint/2010/main" val="1802326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5"/>
          <p:cNvSpPr txBox="1">
            <a:spLocks/>
          </p:cNvSpPr>
          <p:nvPr/>
        </p:nvSpPr>
        <p:spPr>
          <a:xfrm>
            <a:off x="914400" y="2354997"/>
            <a:ext cx="7772400" cy="3893403"/>
          </a:xfrm>
          <a:prstGeom prst="rect">
            <a:avLst/>
          </a:prstGeom>
        </p:spPr>
        <p:txBody>
          <a:bodyPr>
            <a:normAutofit/>
          </a:bodyPr>
          <a:lst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marL="0" indent="0">
              <a:buFont typeface="Wingdings 2"/>
              <a:buNone/>
            </a:pPr>
            <a:r>
              <a:rPr lang="bn-BD" sz="2400" dirty="0" smtClean="0">
                <a:latin typeface="Narkisim" panose="020E0502050101010101" pitchFamily="34" charset="-79"/>
              </a:rPr>
              <a:t>    </a:t>
            </a:r>
            <a:r>
              <a:rPr lang="en-US" sz="2400" dirty="0" err="1" smtClean="0">
                <a:solidFill>
                  <a:srgbClr val="0070C0"/>
                </a:solidFill>
                <a:latin typeface="Narkisim" panose="020E0502050101010101" pitchFamily="34" charset="-79"/>
              </a:rPr>
              <a:t>বিষয়</a:t>
            </a:r>
            <a:r>
              <a:rPr lang="en-US" sz="2400" dirty="0" smtClean="0">
                <a:solidFill>
                  <a:srgbClr val="0070C0"/>
                </a:solidFill>
                <a:latin typeface="Narkisim" panose="020E0502050101010101" pitchFamily="34" charset="-79"/>
              </a:rPr>
              <a:t>: </a:t>
            </a:r>
            <a:r>
              <a:rPr lang="en-US" sz="2400" dirty="0" err="1" smtClean="0">
                <a:solidFill>
                  <a:srgbClr val="0070C0"/>
                </a:solidFill>
                <a:latin typeface="Narkisim" panose="020E0502050101010101" pitchFamily="34" charset="-79"/>
              </a:rPr>
              <a:t>তথ্য</a:t>
            </a:r>
            <a:r>
              <a:rPr lang="en-US" sz="2400" dirty="0" smtClean="0">
                <a:solidFill>
                  <a:srgbClr val="0070C0"/>
                </a:solidFill>
                <a:latin typeface="Narkisim" panose="020E0502050101010101" pitchFamily="34" charset="-79"/>
              </a:rPr>
              <a:t> ও </a:t>
            </a:r>
            <a:r>
              <a:rPr lang="en-US" sz="2400" dirty="0" err="1" smtClean="0">
                <a:solidFill>
                  <a:srgbClr val="0070C0"/>
                </a:solidFill>
                <a:latin typeface="Narkisim" panose="020E0502050101010101" pitchFamily="34" charset="-79"/>
              </a:rPr>
              <a:t>যোগাযোগ</a:t>
            </a:r>
            <a:r>
              <a:rPr lang="en-US" sz="2400" dirty="0" smtClean="0">
                <a:solidFill>
                  <a:srgbClr val="0070C0"/>
                </a:solidFill>
                <a:latin typeface="Narkisim" panose="020E0502050101010101" pitchFamily="34" charset="-79"/>
              </a:rPr>
              <a:t> </a:t>
            </a:r>
            <a:r>
              <a:rPr lang="en-US" sz="2400" dirty="0" err="1" smtClean="0">
                <a:solidFill>
                  <a:srgbClr val="0070C0"/>
                </a:solidFill>
                <a:latin typeface="Narkisim" panose="020E0502050101010101" pitchFamily="34" charset="-79"/>
              </a:rPr>
              <a:t>প্রযুক্তি</a:t>
            </a:r>
            <a:r>
              <a:rPr lang="en-US" sz="2400" dirty="0" smtClean="0">
                <a:solidFill>
                  <a:srgbClr val="0070C0"/>
                </a:solidFill>
                <a:latin typeface="Narkisim" panose="020E0502050101010101" pitchFamily="34" charset="-79"/>
              </a:rPr>
              <a:t> </a:t>
            </a:r>
          </a:p>
          <a:p>
            <a:pPr marL="0" indent="0">
              <a:buNone/>
            </a:pPr>
            <a:r>
              <a:rPr lang="en-US" sz="2400" dirty="0" err="1" smtClean="0">
                <a:solidFill>
                  <a:srgbClr val="FF0000"/>
                </a:solidFill>
                <a:latin typeface="Narkisim" panose="020E0502050101010101" pitchFamily="34" charset="-79"/>
              </a:rPr>
              <a:t>পাঠ</a:t>
            </a:r>
            <a:r>
              <a:rPr lang="en-US" sz="2400" dirty="0" smtClean="0">
                <a:solidFill>
                  <a:srgbClr val="FF0000"/>
                </a:solidFill>
                <a:latin typeface="Narkisim" panose="020E0502050101010101" pitchFamily="34" charset="-79"/>
              </a:rPr>
              <a:t> </a:t>
            </a:r>
            <a:r>
              <a:rPr lang="en-US" sz="2400" dirty="0" err="1" smtClean="0">
                <a:solidFill>
                  <a:srgbClr val="FF0000"/>
                </a:solidFill>
                <a:latin typeface="Narkisim" panose="020E0502050101010101" pitchFamily="34" charset="-79"/>
              </a:rPr>
              <a:t>শিরোনাম</a:t>
            </a:r>
            <a:r>
              <a:rPr lang="bn-BD" sz="2400" dirty="0" smtClean="0">
                <a:solidFill>
                  <a:srgbClr val="FF0000"/>
                </a:solidFill>
                <a:latin typeface="Narkisim" panose="020E0502050101010101" pitchFamily="34" charset="-79"/>
              </a:rPr>
              <a:t>ঃআইসিটি যন্ত্রপাতি রক্ষনাবেক্ষন</a:t>
            </a:r>
          </a:p>
          <a:p>
            <a:pPr marL="0" indent="0">
              <a:buNone/>
            </a:pPr>
            <a:r>
              <a:rPr lang="bn-BD" sz="2400" dirty="0" smtClean="0">
                <a:solidFill>
                  <a:srgbClr val="FF0000"/>
                </a:solidFill>
                <a:latin typeface="Narkisim" panose="020E0502050101010101" pitchFamily="34" charset="-79"/>
              </a:rPr>
              <a:t>পাঠ </a:t>
            </a:r>
            <a:r>
              <a:rPr lang="bn-BD" sz="2400" dirty="0" smtClean="0">
                <a:solidFill>
                  <a:srgbClr val="FF0000"/>
                </a:solidFill>
                <a:latin typeface="Narkisim" panose="020E0502050101010101" pitchFamily="34" charset="-79"/>
              </a:rPr>
              <a:t>০</a:t>
            </a:r>
            <a:r>
              <a:rPr lang="bn-BD" sz="2400" dirty="0">
                <a:solidFill>
                  <a:srgbClr val="FF0000"/>
                </a:solidFill>
                <a:latin typeface="Narkisim" panose="020E0502050101010101" pitchFamily="34" charset="-79"/>
              </a:rPr>
              <a:t>২</a:t>
            </a:r>
            <a:endParaRPr lang="en-US" sz="2400" dirty="0" smtClean="0">
              <a:solidFill>
                <a:srgbClr val="FF0000"/>
              </a:solidFill>
              <a:latin typeface="Narkisim" panose="020E0502050101010101" pitchFamily="34" charset="-79"/>
            </a:endParaRPr>
          </a:p>
          <a:p>
            <a:pPr marL="0" indent="0">
              <a:buFont typeface="Wingdings 2"/>
              <a:buNone/>
            </a:pPr>
            <a:r>
              <a:rPr lang="bn-BD" sz="2400" dirty="0" smtClean="0">
                <a:latin typeface="Narkisim" panose="020E0502050101010101" pitchFamily="34" charset="-79"/>
              </a:rPr>
              <a:t> </a:t>
            </a:r>
            <a:r>
              <a:rPr lang="bn-BD" sz="2400" dirty="0" smtClean="0">
                <a:latin typeface="Narkisim" panose="020E0502050101010101" pitchFamily="34" charset="-79"/>
              </a:rPr>
              <a:t>অধ্যায়ঃ তৃতীয়,৬ষ্ঠ </a:t>
            </a:r>
            <a:r>
              <a:rPr lang="bn-BD" sz="2400" dirty="0" smtClean="0">
                <a:latin typeface="Narkisim" panose="020E0502050101010101" pitchFamily="34" charset="-79"/>
              </a:rPr>
              <a:t>শ্রেণী              </a:t>
            </a:r>
          </a:p>
          <a:p>
            <a:pPr marL="0" indent="0">
              <a:buFont typeface="Wingdings 2"/>
              <a:buNone/>
            </a:pPr>
            <a:r>
              <a:rPr lang="bn-BD" sz="2400" dirty="0">
                <a:solidFill>
                  <a:srgbClr val="00B050"/>
                </a:solidFill>
                <a:latin typeface="Narkisim" panose="020E0502050101010101" pitchFamily="34" charset="-79"/>
              </a:rPr>
              <a:t> </a:t>
            </a:r>
            <a:r>
              <a:rPr lang="en-US" sz="2400" dirty="0" err="1" smtClean="0">
                <a:solidFill>
                  <a:srgbClr val="00B050"/>
                </a:solidFill>
                <a:latin typeface="Narkisim" panose="020E0502050101010101" pitchFamily="34" charset="-79"/>
              </a:rPr>
              <a:t>সময়</a:t>
            </a:r>
            <a:r>
              <a:rPr lang="en-US" sz="2400" dirty="0" smtClean="0">
                <a:solidFill>
                  <a:srgbClr val="00B050"/>
                </a:solidFill>
                <a:latin typeface="Narkisim" panose="020E0502050101010101" pitchFamily="34" charset="-79"/>
              </a:rPr>
              <a:t>: </a:t>
            </a:r>
            <a:r>
              <a:rPr lang="bn-BD" sz="2400" dirty="0" smtClean="0">
                <a:solidFill>
                  <a:srgbClr val="00B050"/>
                </a:solidFill>
                <a:latin typeface="Narkisim" panose="020E0502050101010101" pitchFamily="34" charset="-79"/>
              </a:rPr>
              <a:t>৫</a:t>
            </a:r>
            <a:r>
              <a:rPr lang="bn-BD" sz="2400" dirty="0">
                <a:solidFill>
                  <a:srgbClr val="00B050"/>
                </a:solidFill>
                <a:latin typeface="Narkisim" panose="020E0502050101010101" pitchFamily="34" charset="-79"/>
              </a:rPr>
              <a:t>৫</a:t>
            </a:r>
            <a:r>
              <a:rPr lang="en-US" sz="2400" dirty="0" smtClean="0">
                <a:solidFill>
                  <a:srgbClr val="00B050"/>
                </a:solidFill>
                <a:latin typeface="Narkisim" panose="020E0502050101010101" pitchFamily="34" charset="-79"/>
              </a:rPr>
              <a:t> </a:t>
            </a:r>
            <a:r>
              <a:rPr lang="en-US" sz="2400" dirty="0" err="1" smtClean="0">
                <a:solidFill>
                  <a:srgbClr val="00B050"/>
                </a:solidFill>
                <a:latin typeface="Narkisim" panose="020E0502050101010101" pitchFamily="34" charset="-79"/>
              </a:rPr>
              <a:t>মিনিট</a:t>
            </a:r>
            <a:endParaRPr lang="en-US" sz="2400" dirty="0" smtClean="0">
              <a:solidFill>
                <a:srgbClr val="00B050"/>
              </a:solidFill>
              <a:latin typeface="Narkisim" panose="020E0502050101010101" pitchFamily="34" charset="-79"/>
            </a:endParaRPr>
          </a:p>
          <a:p>
            <a:pPr marL="0" indent="0">
              <a:buFont typeface="Wingdings 2"/>
              <a:buNone/>
            </a:pPr>
            <a:r>
              <a:rPr lang="bn-BD" sz="2400" dirty="0" smtClean="0">
                <a:latin typeface="Narkisim" panose="020E0502050101010101" pitchFamily="34" charset="-79"/>
              </a:rPr>
              <a:t> </a:t>
            </a:r>
            <a:r>
              <a:rPr lang="en-US" sz="2400" dirty="0" err="1" smtClean="0">
                <a:solidFill>
                  <a:srgbClr val="002060"/>
                </a:solidFill>
                <a:latin typeface="Narkisim" panose="020E0502050101010101" pitchFamily="34" charset="-79"/>
              </a:rPr>
              <a:t>তারিখ</a:t>
            </a:r>
            <a:r>
              <a:rPr lang="en-US" sz="2400" dirty="0" smtClean="0">
                <a:solidFill>
                  <a:srgbClr val="002060"/>
                </a:solidFill>
                <a:latin typeface="Narkisim" panose="020E0502050101010101" pitchFamily="34" charset="-79"/>
              </a:rPr>
              <a:t>: </a:t>
            </a:r>
            <a:r>
              <a:rPr lang="bn-BD" sz="2400" dirty="0" smtClean="0">
                <a:solidFill>
                  <a:srgbClr val="002060"/>
                </a:solidFill>
                <a:latin typeface="Narkisim" panose="020E0502050101010101" pitchFamily="34" charset="-79"/>
              </a:rPr>
              <a:t>১০</a:t>
            </a:r>
            <a:r>
              <a:rPr lang="en-US" sz="2400" dirty="0" smtClean="0">
                <a:solidFill>
                  <a:srgbClr val="002060"/>
                </a:solidFill>
                <a:latin typeface="Narkisim" panose="020E0502050101010101" pitchFamily="34" charset="-79"/>
              </a:rPr>
              <a:t>/</a:t>
            </a:r>
            <a:r>
              <a:rPr lang="bn-BD" sz="2400" dirty="0" smtClean="0">
                <a:solidFill>
                  <a:srgbClr val="002060"/>
                </a:solidFill>
                <a:latin typeface="Narkisim" panose="020E0502050101010101" pitchFamily="34" charset="-79"/>
              </a:rPr>
              <a:t>০৫</a:t>
            </a:r>
            <a:r>
              <a:rPr lang="en-US" sz="2400" dirty="0" smtClean="0">
                <a:solidFill>
                  <a:srgbClr val="002060"/>
                </a:solidFill>
                <a:latin typeface="Narkisim" panose="020E0502050101010101" pitchFamily="34" charset="-79"/>
              </a:rPr>
              <a:t>/</a:t>
            </a:r>
            <a:r>
              <a:rPr lang="bn-BD" sz="2400" dirty="0" smtClean="0">
                <a:solidFill>
                  <a:srgbClr val="002060"/>
                </a:solidFill>
                <a:latin typeface="Narkisim" panose="020E0502050101010101" pitchFamily="34" charset="-79"/>
              </a:rPr>
              <a:t>২০১৬ইং</a:t>
            </a:r>
            <a:endParaRPr lang="en-US" sz="2400" dirty="0" smtClean="0">
              <a:solidFill>
                <a:srgbClr val="002060"/>
              </a:solidFill>
              <a:latin typeface="Narkisim" panose="020E0502050101010101" pitchFamily="34" charset="-79"/>
            </a:endParaRPr>
          </a:p>
        </p:txBody>
      </p:sp>
      <p:sp>
        <p:nvSpPr>
          <p:cNvPr id="3" name="TextBox 2"/>
          <p:cNvSpPr txBox="1"/>
          <p:nvPr/>
        </p:nvSpPr>
        <p:spPr>
          <a:xfrm>
            <a:off x="1981200" y="1524000"/>
            <a:ext cx="4495800" cy="830997"/>
          </a:xfrm>
          <a:prstGeom prst="rect">
            <a:avLst/>
          </a:prstGeom>
          <a:noFill/>
        </p:spPr>
        <p:txBody>
          <a:bodyPr wrap="square" rtlCol="0">
            <a:spAutoFit/>
          </a:bodyPr>
          <a:lstStyle/>
          <a:p>
            <a:r>
              <a:rPr lang="bn-BD" sz="4800" dirty="0" smtClean="0"/>
              <a:t>  </a:t>
            </a:r>
            <a:r>
              <a:rPr lang="bn-BD" sz="4800" dirty="0" smtClean="0">
                <a:solidFill>
                  <a:srgbClr val="FF0000"/>
                </a:solidFill>
              </a:rPr>
              <a:t>পাঠ পরিচিতিঃ</a:t>
            </a:r>
            <a:endParaRPr lang="en-US" sz="4800" dirty="0">
              <a:solidFill>
                <a:srgbClr val="FF0000"/>
              </a:solidFill>
            </a:endParaRPr>
          </a:p>
        </p:txBody>
      </p:sp>
      <p:grpSp>
        <p:nvGrpSpPr>
          <p:cNvPr id="4" name="Group 3"/>
          <p:cNvGrpSpPr/>
          <p:nvPr/>
        </p:nvGrpSpPr>
        <p:grpSpPr>
          <a:xfrm>
            <a:off x="-6929" y="51954"/>
            <a:ext cx="9150929" cy="6830291"/>
            <a:chOff x="-6929" y="51954"/>
            <a:chExt cx="9150929" cy="6830291"/>
          </a:xfrm>
        </p:grpSpPr>
        <p:pic>
          <p:nvPicPr>
            <p:cNvPr id="5" name="Picture 4" descr="flowerruler.gif"/>
            <p:cNvPicPr>
              <a:picLocks noChangeAspect="1"/>
            </p:cNvPicPr>
            <p:nvPr/>
          </p:nvPicPr>
          <p:blipFill>
            <a:blip r:embed="rId2"/>
            <a:stretch>
              <a:fillRect/>
            </a:stretch>
          </p:blipFill>
          <p:spPr>
            <a:xfrm>
              <a:off x="-6928" y="51954"/>
              <a:ext cx="9150928" cy="557645"/>
            </a:xfrm>
            <a:prstGeom prst="rect">
              <a:avLst/>
            </a:prstGeom>
          </p:spPr>
        </p:pic>
        <p:pic>
          <p:nvPicPr>
            <p:cNvPr id="6" name="Picture 5" descr="flowerruler.gif"/>
            <p:cNvPicPr>
              <a:picLocks noChangeAspect="1"/>
            </p:cNvPicPr>
            <p:nvPr/>
          </p:nvPicPr>
          <p:blipFill>
            <a:blip r:embed="rId2"/>
            <a:stretch>
              <a:fillRect/>
            </a:stretch>
          </p:blipFill>
          <p:spPr>
            <a:xfrm rot="16200000">
              <a:off x="-2946689" y="3277465"/>
              <a:ext cx="6451024" cy="557645"/>
            </a:xfrm>
            <a:prstGeom prst="rect">
              <a:avLst/>
            </a:prstGeom>
          </p:spPr>
        </p:pic>
        <p:pic>
          <p:nvPicPr>
            <p:cNvPr id="7" name="Picture 6" descr="flowerruler.gif"/>
            <p:cNvPicPr>
              <a:picLocks noChangeAspect="1"/>
            </p:cNvPicPr>
            <p:nvPr/>
          </p:nvPicPr>
          <p:blipFill>
            <a:blip r:embed="rId2"/>
            <a:stretch>
              <a:fillRect/>
            </a:stretch>
          </p:blipFill>
          <p:spPr>
            <a:xfrm>
              <a:off x="-6929" y="6324600"/>
              <a:ext cx="8998527" cy="557645"/>
            </a:xfrm>
            <a:prstGeom prst="rect">
              <a:avLst/>
            </a:prstGeom>
          </p:spPr>
        </p:pic>
        <p:pic>
          <p:nvPicPr>
            <p:cNvPr id="8" name="Picture 7" descr="flowerruler.gif"/>
            <p:cNvPicPr>
              <a:picLocks noChangeAspect="1"/>
            </p:cNvPicPr>
            <p:nvPr/>
          </p:nvPicPr>
          <p:blipFill>
            <a:blip r:embed="rId2"/>
            <a:stretch>
              <a:fillRect/>
            </a:stretch>
          </p:blipFill>
          <p:spPr>
            <a:xfrm rot="16200000">
              <a:off x="5639665" y="3325956"/>
              <a:ext cx="6451024" cy="557645"/>
            </a:xfrm>
            <a:prstGeom prst="rect">
              <a:avLst/>
            </a:prstGeom>
          </p:spPr>
        </p:pic>
      </p:grpSp>
    </p:spTree>
    <p:extLst>
      <p:ext uri="{BB962C8B-B14F-4D97-AF65-F5344CB8AC3E}">
        <p14:creationId xmlns:p14="http://schemas.microsoft.com/office/powerpoint/2010/main" val="45638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xit" presetSubtype="32" fill="hold" grpId="0" nodeType="clickEffect">
                                  <p:stCondLst>
                                    <p:cond delay="0"/>
                                  </p:stCondLst>
                                  <p:childTnLst>
                                    <p:animEffect transition="out" filter="plus(out)">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oel\Downloads\mous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3999" y="1219201"/>
            <a:ext cx="3248025" cy="28956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oel\Downloads\monitor lc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3142" y="1219200"/>
            <a:ext cx="4106058" cy="21240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Doel\Downloads\ke boar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3142" y="4114799"/>
            <a:ext cx="3248025" cy="157162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221189" y="757535"/>
            <a:ext cx="6172200" cy="461665"/>
          </a:xfrm>
          <a:prstGeom prst="rect">
            <a:avLst/>
          </a:prstGeom>
          <a:noFill/>
        </p:spPr>
        <p:txBody>
          <a:bodyPr wrap="square" rtlCol="0">
            <a:spAutoFit/>
          </a:bodyPr>
          <a:lstStyle/>
          <a:p>
            <a:r>
              <a:rPr lang="bn-BD" sz="2400" dirty="0" smtClean="0">
                <a:solidFill>
                  <a:srgbClr val="FF0000"/>
                </a:solidFill>
              </a:rPr>
              <a:t>     নিচের ছবিগুলো দেখতো চিনতে পার কিনা</a:t>
            </a:r>
            <a:endParaRPr lang="en-US" sz="2400" dirty="0" smtClean="0">
              <a:solidFill>
                <a:srgbClr val="FF0000"/>
              </a:solidFill>
            </a:endParaRPr>
          </a:p>
        </p:txBody>
      </p:sp>
      <p:sp>
        <p:nvSpPr>
          <p:cNvPr id="4" name="TextBox 3"/>
          <p:cNvSpPr txBox="1"/>
          <p:nvPr/>
        </p:nvSpPr>
        <p:spPr>
          <a:xfrm>
            <a:off x="1221189" y="3505200"/>
            <a:ext cx="2969811" cy="400110"/>
          </a:xfrm>
          <a:prstGeom prst="rect">
            <a:avLst/>
          </a:prstGeom>
          <a:noFill/>
        </p:spPr>
        <p:txBody>
          <a:bodyPr wrap="square" rtlCol="0">
            <a:spAutoFit/>
          </a:bodyPr>
          <a:lstStyle/>
          <a:p>
            <a:r>
              <a:rPr lang="bn-BD" sz="2000" dirty="0" smtClean="0">
                <a:solidFill>
                  <a:srgbClr val="002060"/>
                </a:solidFill>
              </a:rPr>
              <a:t>          মনিটর</a:t>
            </a:r>
            <a:endParaRPr lang="en-US" sz="2000" dirty="0" smtClean="0">
              <a:solidFill>
                <a:srgbClr val="002060"/>
              </a:solidFill>
            </a:endParaRPr>
          </a:p>
        </p:txBody>
      </p:sp>
      <p:sp>
        <p:nvSpPr>
          <p:cNvPr id="5" name="TextBox 4"/>
          <p:cNvSpPr txBox="1"/>
          <p:nvPr/>
        </p:nvSpPr>
        <p:spPr>
          <a:xfrm>
            <a:off x="5715000" y="4114801"/>
            <a:ext cx="2362200" cy="400110"/>
          </a:xfrm>
          <a:prstGeom prst="rect">
            <a:avLst/>
          </a:prstGeom>
          <a:noFill/>
        </p:spPr>
        <p:txBody>
          <a:bodyPr wrap="square" rtlCol="0">
            <a:spAutoFit/>
          </a:bodyPr>
          <a:lstStyle/>
          <a:p>
            <a:r>
              <a:rPr lang="bn-BD" dirty="0" smtClean="0"/>
              <a:t>      </a:t>
            </a:r>
            <a:r>
              <a:rPr lang="bn-BD" sz="2000" dirty="0" smtClean="0">
                <a:solidFill>
                  <a:srgbClr val="7030A0"/>
                </a:solidFill>
              </a:rPr>
              <a:t>মাউস</a:t>
            </a:r>
            <a:endParaRPr lang="en-US" sz="2000" dirty="0" smtClean="0">
              <a:solidFill>
                <a:srgbClr val="7030A0"/>
              </a:solidFill>
            </a:endParaRPr>
          </a:p>
        </p:txBody>
      </p:sp>
      <p:sp>
        <p:nvSpPr>
          <p:cNvPr id="6" name="TextBox 5"/>
          <p:cNvSpPr txBox="1"/>
          <p:nvPr/>
        </p:nvSpPr>
        <p:spPr>
          <a:xfrm>
            <a:off x="4307289" y="4648200"/>
            <a:ext cx="1560111" cy="400110"/>
          </a:xfrm>
          <a:prstGeom prst="rect">
            <a:avLst/>
          </a:prstGeom>
          <a:noFill/>
        </p:spPr>
        <p:txBody>
          <a:bodyPr wrap="square" rtlCol="0">
            <a:spAutoFit/>
          </a:bodyPr>
          <a:lstStyle/>
          <a:p>
            <a:r>
              <a:rPr lang="bn-BD" sz="2000" dirty="0" smtClean="0">
                <a:solidFill>
                  <a:schemeClr val="accent6">
                    <a:lumMod val="50000"/>
                  </a:schemeClr>
                </a:solidFill>
              </a:rPr>
              <a:t> কী বোর্ড</a:t>
            </a:r>
            <a:endParaRPr lang="en-US" sz="2000" dirty="0" smtClean="0">
              <a:solidFill>
                <a:schemeClr val="accent6">
                  <a:lumMod val="50000"/>
                </a:schemeClr>
              </a:solidFill>
            </a:endParaRPr>
          </a:p>
        </p:txBody>
      </p:sp>
      <p:sp>
        <p:nvSpPr>
          <p:cNvPr id="8" name="TextBox 7"/>
          <p:cNvSpPr txBox="1"/>
          <p:nvPr/>
        </p:nvSpPr>
        <p:spPr>
          <a:xfrm>
            <a:off x="762000" y="5867400"/>
            <a:ext cx="7543800" cy="400110"/>
          </a:xfrm>
          <a:prstGeom prst="rect">
            <a:avLst/>
          </a:prstGeom>
          <a:noFill/>
        </p:spPr>
        <p:txBody>
          <a:bodyPr wrap="square" rtlCol="0">
            <a:spAutoFit/>
          </a:bodyPr>
          <a:lstStyle/>
          <a:p>
            <a:r>
              <a:rPr lang="bn-BD" sz="2000" dirty="0" smtClean="0">
                <a:solidFill>
                  <a:srgbClr val="C00000"/>
                </a:solidFill>
              </a:rPr>
              <a:t>      এগুলী হল আইসটি সংশ্লিষ্ট যন্ত্রপাতি রক্ষনাবেক্ষনের প্রক্রিয়া</a:t>
            </a:r>
            <a:endParaRPr lang="en-US" sz="2000" dirty="0" smtClean="0">
              <a:solidFill>
                <a:srgbClr val="C00000"/>
              </a:solidFill>
            </a:endParaRPr>
          </a:p>
        </p:txBody>
      </p:sp>
      <p:grpSp>
        <p:nvGrpSpPr>
          <p:cNvPr id="12" name="Group 11"/>
          <p:cNvGrpSpPr/>
          <p:nvPr/>
        </p:nvGrpSpPr>
        <p:grpSpPr>
          <a:xfrm>
            <a:off x="-6929" y="51954"/>
            <a:ext cx="9150929" cy="6830291"/>
            <a:chOff x="-6929" y="51954"/>
            <a:chExt cx="9150929" cy="6830291"/>
          </a:xfrm>
        </p:grpSpPr>
        <p:pic>
          <p:nvPicPr>
            <p:cNvPr id="13" name="Picture 12" descr="flowerruler.gif"/>
            <p:cNvPicPr>
              <a:picLocks noChangeAspect="1"/>
            </p:cNvPicPr>
            <p:nvPr/>
          </p:nvPicPr>
          <p:blipFill>
            <a:blip r:embed="rId5"/>
            <a:stretch>
              <a:fillRect/>
            </a:stretch>
          </p:blipFill>
          <p:spPr>
            <a:xfrm>
              <a:off x="-6928" y="51954"/>
              <a:ext cx="9150928" cy="557645"/>
            </a:xfrm>
            <a:prstGeom prst="rect">
              <a:avLst/>
            </a:prstGeom>
          </p:spPr>
        </p:pic>
        <p:pic>
          <p:nvPicPr>
            <p:cNvPr id="14" name="Picture 13" descr="flowerruler.gif"/>
            <p:cNvPicPr>
              <a:picLocks noChangeAspect="1"/>
            </p:cNvPicPr>
            <p:nvPr/>
          </p:nvPicPr>
          <p:blipFill>
            <a:blip r:embed="rId5"/>
            <a:stretch>
              <a:fillRect/>
            </a:stretch>
          </p:blipFill>
          <p:spPr>
            <a:xfrm rot="16200000">
              <a:off x="-2946689" y="3277465"/>
              <a:ext cx="6451024" cy="557645"/>
            </a:xfrm>
            <a:prstGeom prst="rect">
              <a:avLst/>
            </a:prstGeom>
          </p:spPr>
        </p:pic>
        <p:pic>
          <p:nvPicPr>
            <p:cNvPr id="15" name="Picture 14" descr="flowerruler.gif"/>
            <p:cNvPicPr>
              <a:picLocks noChangeAspect="1"/>
            </p:cNvPicPr>
            <p:nvPr/>
          </p:nvPicPr>
          <p:blipFill>
            <a:blip r:embed="rId5"/>
            <a:stretch>
              <a:fillRect/>
            </a:stretch>
          </p:blipFill>
          <p:spPr>
            <a:xfrm>
              <a:off x="-6929" y="6324600"/>
              <a:ext cx="8998527" cy="557645"/>
            </a:xfrm>
            <a:prstGeom prst="rect">
              <a:avLst/>
            </a:prstGeom>
          </p:spPr>
        </p:pic>
        <p:pic>
          <p:nvPicPr>
            <p:cNvPr id="16" name="Picture 15" descr="flowerruler.gif"/>
            <p:cNvPicPr>
              <a:picLocks noChangeAspect="1"/>
            </p:cNvPicPr>
            <p:nvPr/>
          </p:nvPicPr>
          <p:blipFill>
            <a:blip r:embed="rId5"/>
            <a:stretch>
              <a:fillRect/>
            </a:stretch>
          </p:blipFill>
          <p:spPr>
            <a:xfrm rot="16200000">
              <a:off x="5639665" y="3325956"/>
              <a:ext cx="6451024" cy="557645"/>
            </a:xfrm>
            <a:prstGeom prst="rect">
              <a:avLst/>
            </a:prstGeom>
          </p:spPr>
        </p:pic>
      </p:grpSp>
    </p:spTree>
    <p:extLst>
      <p:ext uri="{BB962C8B-B14F-4D97-AF65-F5344CB8AC3E}">
        <p14:creationId xmlns:p14="http://schemas.microsoft.com/office/powerpoint/2010/main" val="368041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wheel(1)">
                                      <p:cBhvr>
                                        <p:cTn id="7" dur="20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1026"/>
                                        </p:tgtEl>
                                        <p:attrNameLst>
                                          <p:attrName>style.visibility</p:attrName>
                                        </p:attrNameLst>
                                      </p:cBhvr>
                                      <p:to>
                                        <p:strVal val="visible"/>
                                      </p:to>
                                    </p:set>
                                    <p:animEffect transition="in" filter="wheel(1)">
                                      <p:cBhvr>
                                        <p:cTn id="18" dur="2000"/>
                                        <p:tgtEl>
                                          <p:spTgt spid="102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nodeType="clickEffect">
                                  <p:stCondLst>
                                    <p:cond delay="0"/>
                                  </p:stCondLst>
                                  <p:childTnLst>
                                    <p:set>
                                      <p:cBhvr>
                                        <p:cTn id="28" dur="1" fill="hold">
                                          <p:stCondLst>
                                            <p:cond delay="0"/>
                                          </p:stCondLst>
                                        </p:cTn>
                                        <p:tgtEl>
                                          <p:spTgt spid="1028"/>
                                        </p:tgtEl>
                                        <p:attrNameLst>
                                          <p:attrName>style.visibility</p:attrName>
                                        </p:attrNameLst>
                                      </p:cBhvr>
                                      <p:to>
                                        <p:strVal val="visible"/>
                                      </p:to>
                                    </p:set>
                                    <p:animEffect transition="in" filter="wipe(down)">
                                      <p:cBhvr>
                                        <p:cTn id="29" dur="580">
                                          <p:stCondLst>
                                            <p:cond delay="0"/>
                                          </p:stCondLst>
                                        </p:cTn>
                                        <p:tgtEl>
                                          <p:spTgt spid="1028"/>
                                        </p:tgtEl>
                                      </p:cBhvr>
                                    </p:animEffect>
                                    <p:anim calcmode="lin" valueType="num">
                                      <p:cBhvr>
                                        <p:cTn id="30" dur="1822" tmFilter="0,0; 0.14,0.36; 0.43,0.73; 0.71,0.91; 1.0,1.0">
                                          <p:stCondLst>
                                            <p:cond delay="0"/>
                                          </p:stCondLst>
                                        </p:cTn>
                                        <p:tgtEl>
                                          <p:spTgt spid="1028"/>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028"/>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028"/>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028"/>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028"/>
                                        </p:tgtEl>
                                        <p:attrNameLst>
                                          <p:attrName>ppt_y</p:attrName>
                                        </p:attrNameLst>
                                      </p:cBhvr>
                                      <p:tavLst>
                                        <p:tav tm="0" fmla="#ppt_y-sin(pi*$)/81">
                                          <p:val>
                                            <p:fltVal val="0"/>
                                          </p:val>
                                        </p:tav>
                                        <p:tav tm="100000">
                                          <p:val>
                                            <p:fltVal val="1"/>
                                          </p:val>
                                        </p:tav>
                                      </p:tavLst>
                                    </p:anim>
                                    <p:animScale>
                                      <p:cBhvr>
                                        <p:cTn id="35" dur="26">
                                          <p:stCondLst>
                                            <p:cond delay="650"/>
                                          </p:stCondLst>
                                        </p:cTn>
                                        <p:tgtEl>
                                          <p:spTgt spid="1028"/>
                                        </p:tgtEl>
                                      </p:cBhvr>
                                      <p:to x="100000" y="60000"/>
                                    </p:animScale>
                                    <p:animScale>
                                      <p:cBhvr>
                                        <p:cTn id="36" dur="166" decel="50000">
                                          <p:stCondLst>
                                            <p:cond delay="676"/>
                                          </p:stCondLst>
                                        </p:cTn>
                                        <p:tgtEl>
                                          <p:spTgt spid="1028"/>
                                        </p:tgtEl>
                                      </p:cBhvr>
                                      <p:to x="100000" y="100000"/>
                                    </p:animScale>
                                    <p:animScale>
                                      <p:cBhvr>
                                        <p:cTn id="37" dur="26">
                                          <p:stCondLst>
                                            <p:cond delay="1312"/>
                                          </p:stCondLst>
                                        </p:cTn>
                                        <p:tgtEl>
                                          <p:spTgt spid="1028"/>
                                        </p:tgtEl>
                                      </p:cBhvr>
                                      <p:to x="100000" y="80000"/>
                                    </p:animScale>
                                    <p:animScale>
                                      <p:cBhvr>
                                        <p:cTn id="38" dur="166" decel="50000">
                                          <p:stCondLst>
                                            <p:cond delay="1338"/>
                                          </p:stCondLst>
                                        </p:cTn>
                                        <p:tgtEl>
                                          <p:spTgt spid="1028"/>
                                        </p:tgtEl>
                                      </p:cBhvr>
                                      <p:to x="100000" y="100000"/>
                                    </p:animScale>
                                    <p:animScale>
                                      <p:cBhvr>
                                        <p:cTn id="39" dur="26">
                                          <p:stCondLst>
                                            <p:cond delay="1642"/>
                                          </p:stCondLst>
                                        </p:cTn>
                                        <p:tgtEl>
                                          <p:spTgt spid="1028"/>
                                        </p:tgtEl>
                                      </p:cBhvr>
                                      <p:to x="100000" y="90000"/>
                                    </p:animScale>
                                    <p:animScale>
                                      <p:cBhvr>
                                        <p:cTn id="40" dur="166" decel="50000">
                                          <p:stCondLst>
                                            <p:cond delay="1668"/>
                                          </p:stCondLst>
                                        </p:cTn>
                                        <p:tgtEl>
                                          <p:spTgt spid="1028"/>
                                        </p:tgtEl>
                                      </p:cBhvr>
                                      <p:to x="100000" y="100000"/>
                                    </p:animScale>
                                    <p:animScale>
                                      <p:cBhvr>
                                        <p:cTn id="41" dur="26">
                                          <p:stCondLst>
                                            <p:cond delay="1808"/>
                                          </p:stCondLst>
                                        </p:cTn>
                                        <p:tgtEl>
                                          <p:spTgt spid="1028"/>
                                        </p:tgtEl>
                                      </p:cBhvr>
                                      <p:to x="100000" y="95000"/>
                                    </p:animScale>
                                    <p:animScale>
                                      <p:cBhvr>
                                        <p:cTn id="42" dur="166" decel="50000">
                                          <p:stCondLst>
                                            <p:cond delay="1834"/>
                                          </p:stCondLst>
                                        </p:cTn>
                                        <p:tgtEl>
                                          <p:spTgt spid="1028"/>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8" presetClass="emph" presetSubtype="0" fill="hold" grpId="0" nodeType="clickEffect">
                                  <p:stCondLst>
                                    <p:cond delay="0"/>
                                  </p:stCondLst>
                                  <p:childTnLst>
                                    <p:animRot by="21600000">
                                      <p:cBhvr>
                                        <p:cTn id="46" dur="2000" fill="hold"/>
                                        <p:tgtEl>
                                          <p:spTgt spid="8"/>
                                        </p:tgtEl>
                                        <p:attrNameLst>
                                          <p:attrName>r</p:attrName>
                                        </p:attrNameLst>
                                      </p:cBhvr>
                                    </p:animRo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wipe(down)">
                                      <p:cBhvr>
                                        <p:cTn id="5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orizontal Scroll 2"/>
          <p:cNvSpPr/>
          <p:nvPr/>
        </p:nvSpPr>
        <p:spPr>
          <a:xfrm>
            <a:off x="3124200" y="838200"/>
            <a:ext cx="3505200" cy="10668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057400" y="1186934"/>
            <a:ext cx="4800600" cy="830997"/>
          </a:xfrm>
          <a:prstGeom prst="rect">
            <a:avLst/>
          </a:prstGeom>
          <a:noFill/>
        </p:spPr>
        <p:txBody>
          <a:bodyPr wrap="square" rtlCol="0">
            <a:spAutoFit/>
          </a:bodyPr>
          <a:lstStyle/>
          <a:p>
            <a:r>
              <a:rPr lang="bn-BD" sz="3600" dirty="0" smtClean="0">
                <a:solidFill>
                  <a:srgbClr val="C00000"/>
                </a:solidFill>
              </a:rPr>
              <a:t>         </a:t>
            </a:r>
            <a:r>
              <a:rPr lang="bn-BD" sz="4800" dirty="0" smtClean="0">
                <a:solidFill>
                  <a:srgbClr val="C00000"/>
                </a:solidFill>
              </a:rPr>
              <a:t>শিখন ফল</a:t>
            </a:r>
            <a:endParaRPr lang="en-US" sz="4800" dirty="0">
              <a:solidFill>
                <a:srgbClr val="C00000"/>
              </a:solidFill>
            </a:endParaRPr>
          </a:p>
        </p:txBody>
      </p:sp>
      <p:sp>
        <p:nvSpPr>
          <p:cNvPr id="7" name="TextBox 6"/>
          <p:cNvSpPr txBox="1"/>
          <p:nvPr/>
        </p:nvSpPr>
        <p:spPr>
          <a:xfrm>
            <a:off x="1639865" y="2743200"/>
            <a:ext cx="6952230" cy="369332"/>
          </a:xfrm>
          <a:prstGeom prst="rect">
            <a:avLst/>
          </a:prstGeom>
          <a:noFill/>
        </p:spPr>
        <p:txBody>
          <a:bodyPr wrap="square" rtlCol="0">
            <a:spAutoFit/>
          </a:bodyPr>
          <a:lstStyle/>
          <a:p>
            <a:endParaRPr lang="bn-BD" dirty="0" smtClean="0"/>
          </a:p>
        </p:txBody>
      </p:sp>
      <p:grpSp>
        <p:nvGrpSpPr>
          <p:cNvPr id="8" name="Group 7"/>
          <p:cNvGrpSpPr/>
          <p:nvPr/>
        </p:nvGrpSpPr>
        <p:grpSpPr>
          <a:xfrm>
            <a:off x="-6929" y="51954"/>
            <a:ext cx="9150929" cy="6830291"/>
            <a:chOff x="-6929" y="51954"/>
            <a:chExt cx="9150929" cy="6830291"/>
          </a:xfrm>
        </p:grpSpPr>
        <p:pic>
          <p:nvPicPr>
            <p:cNvPr id="9" name="Picture 8" descr="flowerruler.gif"/>
            <p:cNvPicPr>
              <a:picLocks noChangeAspect="1"/>
            </p:cNvPicPr>
            <p:nvPr/>
          </p:nvPicPr>
          <p:blipFill>
            <a:blip r:embed="rId2"/>
            <a:stretch>
              <a:fillRect/>
            </a:stretch>
          </p:blipFill>
          <p:spPr>
            <a:xfrm>
              <a:off x="-6928" y="51954"/>
              <a:ext cx="9150928" cy="557645"/>
            </a:xfrm>
            <a:prstGeom prst="rect">
              <a:avLst/>
            </a:prstGeom>
          </p:spPr>
        </p:pic>
        <p:pic>
          <p:nvPicPr>
            <p:cNvPr id="10" name="Picture 9" descr="flowerruler.gif"/>
            <p:cNvPicPr>
              <a:picLocks noChangeAspect="1"/>
            </p:cNvPicPr>
            <p:nvPr/>
          </p:nvPicPr>
          <p:blipFill>
            <a:blip r:embed="rId2"/>
            <a:stretch>
              <a:fillRect/>
            </a:stretch>
          </p:blipFill>
          <p:spPr>
            <a:xfrm rot="16200000">
              <a:off x="-2946689" y="3277465"/>
              <a:ext cx="6451024" cy="557645"/>
            </a:xfrm>
            <a:prstGeom prst="rect">
              <a:avLst/>
            </a:prstGeom>
          </p:spPr>
        </p:pic>
        <p:pic>
          <p:nvPicPr>
            <p:cNvPr id="11" name="Picture 10" descr="flowerruler.gif"/>
            <p:cNvPicPr>
              <a:picLocks noChangeAspect="1"/>
            </p:cNvPicPr>
            <p:nvPr/>
          </p:nvPicPr>
          <p:blipFill>
            <a:blip r:embed="rId2"/>
            <a:stretch>
              <a:fillRect/>
            </a:stretch>
          </p:blipFill>
          <p:spPr>
            <a:xfrm>
              <a:off x="-6929" y="6324600"/>
              <a:ext cx="8998527" cy="557645"/>
            </a:xfrm>
            <a:prstGeom prst="rect">
              <a:avLst/>
            </a:prstGeom>
          </p:spPr>
        </p:pic>
        <p:pic>
          <p:nvPicPr>
            <p:cNvPr id="12" name="Picture 11" descr="flowerruler.gif"/>
            <p:cNvPicPr>
              <a:picLocks noChangeAspect="1"/>
            </p:cNvPicPr>
            <p:nvPr/>
          </p:nvPicPr>
          <p:blipFill>
            <a:blip r:embed="rId2"/>
            <a:stretch>
              <a:fillRect/>
            </a:stretch>
          </p:blipFill>
          <p:spPr>
            <a:xfrm rot="16200000">
              <a:off x="5639665" y="3325956"/>
              <a:ext cx="6451024" cy="557645"/>
            </a:xfrm>
            <a:prstGeom prst="rect">
              <a:avLst/>
            </a:prstGeom>
          </p:spPr>
        </p:pic>
      </p:grpSp>
      <p:sp>
        <p:nvSpPr>
          <p:cNvPr id="13" name="Rectangle 12"/>
          <p:cNvSpPr/>
          <p:nvPr/>
        </p:nvSpPr>
        <p:spPr>
          <a:xfrm>
            <a:off x="685800" y="2057400"/>
            <a:ext cx="7824354" cy="3886200"/>
          </a:xfrm>
          <a:prstGeom prst="rect">
            <a:avLst/>
          </a:prstGeom>
          <a:solidFill>
            <a:schemeClr val="bg2"/>
          </a:solidFill>
          <a:ln>
            <a:noFill/>
          </a:ln>
        </p:spPr>
        <p:style>
          <a:lnRef idx="2">
            <a:schemeClr val="dk1"/>
          </a:lnRef>
          <a:fillRef idx="1">
            <a:schemeClr val="lt1"/>
          </a:fillRef>
          <a:effectRef idx="0">
            <a:schemeClr val="dk1"/>
          </a:effectRef>
          <a:fontRef idx="minor">
            <a:schemeClr val="dk1"/>
          </a:fontRef>
        </p:style>
        <p:txBody>
          <a:bodyPr rtlCol="0" anchor="ctr"/>
          <a:lstStyle/>
          <a:p>
            <a:r>
              <a:rPr lang="en-US" sz="4400" b="1" dirty="0" err="1" smtClean="0">
                <a:ln w="18000">
                  <a:solidFill>
                    <a:sysClr val="windowText" lastClr="000000"/>
                  </a:solidFill>
                  <a:prstDash val="solid"/>
                  <a:miter lim="800000"/>
                </a:ln>
                <a:solidFill>
                  <a:sysClr val="windowText" lastClr="000000"/>
                </a:solidFill>
                <a:effectLst>
                  <a:outerShdw blurRad="25500" dist="23000" dir="7020000" algn="tl">
                    <a:srgbClr val="000000">
                      <a:alpha val="50000"/>
                    </a:srgbClr>
                  </a:outerShdw>
                </a:effectLst>
                <a:latin typeface="NikoshBAN" pitchFamily="2" charset="0"/>
                <a:cs typeface="NikoshBAN" pitchFamily="2" charset="0"/>
              </a:rPr>
              <a:t>এই</a:t>
            </a:r>
            <a:r>
              <a:rPr lang="en-US" sz="4400" b="1" dirty="0" smtClean="0">
                <a:ln w="18000">
                  <a:solidFill>
                    <a:sysClr val="windowText" lastClr="000000"/>
                  </a:solidFill>
                  <a:prstDash val="solid"/>
                  <a:miter lim="800000"/>
                </a:ln>
                <a:solidFill>
                  <a:sysClr val="windowText" lastClr="000000"/>
                </a:solidFill>
                <a:effectLst>
                  <a:outerShdw blurRad="25500" dist="23000" dir="7020000" algn="tl">
                    <a:srgbClr val="000000">
                      <a:alpha val="50000"/>
                    </a:srgbClr>
                  </a:outerShdw>
                </a:effectLst>
                <a:latin typeface="NikoshBAN" pitchFamily="2" charset="0"/>
                <a:cs typeface="NikoshBAN" pitchFamily="2" charset="0"/>
              </a:rPr>
              <a:t> </a:t>
            </a:r>
            <a:r>
              <a:rPr lang="en-US" sz="4400" b="1" dirty="0" err="1" smtClean="0">
                <a:ln w="18000">
                  <a:solidFill>
                    <a:sysClr val="windowText" lastClr="000000"/>
                  </a:solidFill>
                  <a:prstDash val="solid"/>
                  <a:miter lim="800000"/>
                </a:ln>
                <a:solidFill>
                  <a:sysClr val="windowText" lastClr="000000"/>
                </a:solidFill>
                <a:effectLst>
                  <a:outerShdw blurRad="25500" dist="23000" dir="7020000" algn="tl">
                    <a:srgbClr val="000000">
                      <a:alpha val="50000"/>
                    </a:srgbClr>
                  </a:outerShdw>
                </a:effectLst>
                <a:latin typeface="NikoshBAN" pitchFamily="2" charset="0"/>
                <a:cs typeface="NikoshBAN" pitchFamily="2" charset="0"/>
              </a:rPr>
              <a:t>পাঠ</a:t>
            </a:r>
            <a:r>
              <a:rPr lang="en-US" sz="4400" b="1" dirty="0" smtClean="0">
                <a:ln w="18000">
                  <a:solidFill>
                    <a:sysClr val="windowText" lastClr="000000"/>
                  </a:solidFill>
                  <a:prstDash val="solid"/>
                  <a:miter lim="800000"/>
                </a:ln>
                <a:solidFill>
                  <a:sysClr val="windowText" lastClr="000000"/>
                </a:solidFill>
                <a:effectLst>
                  <a:outerShdw blurRad="25500" dist="23000" dir="7020000" algn="tl">
                    <a:srgbClr val="000000">
                      <a:alpha val="50000"/>
                    </a:srgbClr>
                  </a:outerShdw>
                </a:effectLst>
                <a:latin typeface="NikoshBAN" pitchFamily="2" charset="0"/>
                <a:cs typeface="NikoshBAN" pitchFamily="2" charset="0"/>
              </a:rPr>
              <a:t> </a:t>
            </a:r>
            <a:r>
              <a:rPr lang="en-US" sz="4400" b="1" dirty="0" err="1" smtClean="0">
                <a:ln w="18000">
                  <a:solidFill>
                    <a:sysClr val="windowText" lastClr="000000"/>
                  </a:solidFill>
                  <a:prstDash val="solid"/>
                  <a:miter lim="800000"/>
                </a:ln>
                <a:solidFill>
                  <a:sysClr val="windowText" lastClr="000000"/>
                </a:solidFill>
                <a:effectLst>
                  <a:outerShdw blurRad="25500" dist="23000" dir="7020000" algn="tl">
                    <a:srgbClr val="000000">
                      <a:alpha val="50000"/>
                    </a:srgbClr>
                  </a:outerShdw>
                </a:effectLst>
                <a:latin typeface="NikoshBAN" pitchFamily="2" charset="0"/>
                <a:cs typeface="NikoshBAN" pitchFamily="2" charset="0"/>
              </a:rPr>
              <a:t>শেষে</a:t>
            </a:r>
            <a:r>
              <a:rPr lang="en-US" sz="4400" b="1" dirty="0" smtClean="0">
                <a:ln w="18000">
                  <a:solidFill>
                    <a:sysClr val="windowText" lastClr="000000"/>
                  </a:solidFill>
                  <a:prstDash val="solid"/>
                  <a:miter lim="800000"/>
                </a:ln>
                <a:solidFill>
                  <a:sysClr val="windowText" lastClr="000000"/>
                </a:solidFill>
                <a:effectLst>
                  <a:outerShdw blurRad="25500" dist="23000" dir="7020000" algn="tl">
                    <a:srgbClr val="000000">
                      <a:alpha val="50000"/>
                    </a:srgbClr>
                  </a:outerShdw>
                </a:effectLst>
                <a:latin typeface="NikoshBAN" pitchFamily="2" charset="0"/>
                <a:cs typeface="NikoshBAN" pitchFamily="2" charset="0"/>
              </a:rPr>
              <a:t> </a:t>
            </a:r>
            <a:r>
              <a:rPr lang="en-US" sz="4400" b="1" dirty="0" err="1" smtClean="0">
                <a:ln w="18000">
                  <a:solidFill>
                    <a:sysClr val="windowText" lastClr="000000"/>
                  </a:solidFill>
                  <a:prstDash val="solid"/>
                  <a:miter lim="800000"/>
                </a:ln>
                <a:solidFill>
                  <a:sysClr val="windowText" lastClr="000000"/>
                </a:solidFill>
                <a:effectLst>
                  <a:outerShdw blurRad="25500" dist="23000" dir="7020000" algn="tl">
                    <a:srgbClr val="000000">
                      <a:alpha val="50000"/>
                    </a:srgbClr>
                  </a:outerShdw>
                </a:effectLst>
                <a:latin typeface="NikoshBAN" pitchFamily="2" charset="0"/>
                <a:cs typeface="NikoshBAN" pitchFamily="2" charset="0"/>
              </a:rPr>
              <a:t>শিক্ষার্থীরা</a:t>
            </a:r>
            <a:r>
              <a:rPr lang="en-US" sz="4400" b="1" dirty="0" smtClean="0">
                <a:ln w="18000">
                  <a:solidFill>
                    <a:sysClr val="windowText" lastClr="000000"/>
                  </a:solidFill>
                  <a:prstDash val="solid"/>
                  <a:miter lim="800000"/>
                </a:ln>
                <a:solidFill>
                  <a:sysClr val="windowText" lastClr="000000"/>
                </a:solidFill>
                <a:effectLst>
                  <a:outerShdw blurRad="25500" dist="23000" dir="7020000" algn="tl">
                    <a:srgbClr val="000000">
                      <a:alpha val="50000"/>
                    </a:srgbClr>
                  </a:outerShdw>
                </a:effectLst>
                <a:latin typeface="NikoshBAN" pitchFamily="2" charset="0"/>
                <a:cs typeface="NikoshBAN" pitchFamily="2" charset="0"/>
              </a:rPr>
              <a:t>…</a:t>
            </a:r>
          </a:p>
          <a:p>
            <a:r>
              <a:rPr lang="en-US" sz="4000" dirty="0" smtClean="0">
                <a:ln>
                  <a:solidFill>
                    <a:srgbClr val="0070C0"/>
                  </a:solidFill>
                </a:ln>
                <a:effectLst>
                  <a:outerShdw blurRad="38100" dist="38100" dir="2700000" algn="tl">
                    <a:srgbClr val="000000">
                      <a:alpha val="43137"/>
                    </a:srgbClr>
                  </a:outerShdw>
                </a:effectLst>
                <a:latin typeface="NikoshBAN" pitchFamily="2" charset="0"/>
                <a:cs typeface="NikoshBAN" pitchFamily="2" charset="0"/>
              </a:rPr>
              <a:t>১। </a:t>
            </a:r>
            <a:r>
              <a:rPr lang="bn-BD" sz="4000" dirty="0" smtClean="0">
                <a:ln>
                  <a:solidFill>
                    <a:srgbClr val="0070C0"/>
                  </a:solidFill>
                </a:ln>
                <a:effectLst>
                  <a:outerShdw blurRad="38100" dist="38100" dir="2700000" algn="tl">
                    <a:srgbClr val="000000">
                      <a:alpha val="43137"/>
                    </a:srgbClr>
                  </a:outerShdw>
                </a:effectLst>
                <a:latin typeface="NikoshBAN" pitchFamily="2" charset="0"/>
                <a:cs typeface="NikoshBAN" pitchFamily="2" charset="0"/>
              </a:rPr>
              <a:t>মনিটর কিভাবে পরিস্কার রাখা যায়</a:t>
            </a:r>
            <a:r>
              <a:rPr lang="en-US" sz="4000" dirty="0" smtClean="0">
                <a:ln>
                  <a:solidFill>
                    <a:srgbClr val="0070C0"/>
                  </a:solidFill>
                </a:ln>
                <a:effectLst>
                  <a:outerShdw blurRad="38100" dist="38100" dir="2700000" algn="tl">
                    <a:srgbClr val="000000">
                      <a:alpha val="43137"/>
                    </a:srgbClr>
                  </a:outerShdw>
                </a:effectLst>
                <a:latin typeface="NikoshBAN" pitchFamily="2" charset="0"/>
                <a:cs typeface="NikoshBAN" pitchFamily="2" charset="0"/>
              </a:rPr>
              <a:t> </a:t>
            </a:r>
            <a:r>
              <a:rPr lang="en-US" sz="4000" dirty="0" err="1" smtClean="0">
                <a:ln>
                  <a:solidFill>
                    <a:srgbClr val="0070C0"/>
                  </a:solidFill>
                </a:ln>
                <a:effectLst>
                  <a:outerShdw blurRad="38100" dist="38100" dir="2700000" algn="tl">
                    <a:srgbClr val="000000">
                      <a:alpha val="43137"/>
                    </a:srgbClr>
                  </a:outerShdw>
                </a:effectLst>
                <a:latin typeface="NikoshBAN" pitchFamily="2" charset="0"/>
                <a:cs typeface="NikoshBAN" pitchFamily="2" charset="0"/>
              </a:rPr>
              <a:t>তা</a:t>
            </a:r>
            <a:r>
              <a:rPr lang="en-US" sz="4000" dirty="0" smtClean="0">
                <a:ln>
                  <a:solidFill>
                    <a:srgbClr val="0070C0"/>
                  </a:solidFill>
                </a:ln>
                <a:effectLst>
                  <a:outerShdw blurRad="38100" dist="38100" dir="2700000" algn="tl">
                    <a:srgbClr val="000000">
                      <a:alpha val="43137"/>
                    </a:srgbClr>
                  </a:outerShdw>
                </a:effectLst>
                <a:latin typeface="NikoshBAN" pitchFamily="2" charset="0"/>
                <a:cs typeface="NikoshBAN" pitchFamily="2" charset="0"/>
              </a:rPr>
              <a:t> </a:t>
            </a:r>
            <a:r>
              <a:rPr lang="en-US" sz="4000" dirty="0" err="1" smtClean="0">
                <a:ln>
                  <a:solidFill>
                    <a:srgbClr val="0070C0"/>
                  </a:solidFill>
                </a:ln>
                <a:effectLst>
                  <a:outerShdw blurRad="38100" dist="38100" dir="2700000" algn="tl">
                    <a:srgbClr val="000000">
                      <a:alpha val="43137"/>
                    </a:srgbClr>
                  </a:outerShdw>
                </a:effectLst>
                <a:latin typeface="NikoshBAN" pitchFamily="2" charset="0"/>
                <a:cs typeface="NikoshBAN" pitchFamily="2" charset="0"/>
              </a:rPr>
              <a:t>বলতে</a:t>
            </a:r>
            <a:r>
              <a:rPr lang="en-US" sz="4000" dirty="0" smtClean="0">
                <a:ln>
                  <a:solidFill>
                    <a:srgbClr val="0070C0"/>
                  </a:solidFill>
                </a:ln>
                <a:effectLst>
                  <a:outerShdw blurRad="38100" dist="38100" dir="2700000" algn="tl">
                    <a:srgbClr val="000000">
                      <a:alpha val="43137"/>
                    </a:srgbClr>
                  </a:outerShdw>
                </a:effectLst>
                <a:latin typeface="NikoshBAN" pitchFamily="2" charset="0"/>
                <a:cs typeface="NikoshBAN" pitchFamily="2" charset="0"/>
              </a:rPr>
              <a:t> </a:t>
            </a:r>
            <a:r>
              <a:rPr lang="en-US" sz="4000" dirty="0" err="1" smtClean="0">
                <a:ln>
                  <a:solidFill>
                    <a:srgbClr val="0070C0"/>
                  </a:solidFill>
                </a:ln>
                <a:effectLst>
                  <a:outerShdw blurRad="38100" dist="38100" dir="2700000" algn="tl">
                    <a:srgbClr val="000000">
                      <a:alpha val="43137"/>
                    </a:srgbClr>
                  </a:outerShdw>
                </a:effectLst>
                <a:latin typeface="NikoshBAN" pitchFamily="2" charset="0"/>
                <a:cs typeface="NikoshBAN" pitchFamily="2" charset="0"/>
              </a:rPr>
              <a:t>পারবে</a:t>
            </a:r>
            <a:r>
              <a:rPr lang="en-US" sz="4000" dirty="0" smtClean="0">
                <a:ln>
                  <a:solidFill>
                    <a:srgbClr val="0070C0"/>
                  </a:solidFill>
                </a:ln>
                <a:effectLst>
                  <a:outerShdw blurRad="38100" dist="38100" dir="2700000" algn="tl">
                    <a:srgbClr val="000000">
                      <a:alpha val="43137"/>
                    </a:srgbClr>
                  </a:outerShdw>
                </a:effectLst>
                <a:latin typeface="NikoshBAN" pitchFamily="2" charset="0"/>
                <a:cs typeface="NikoshBAN" pitchFamily="2" charset="0"/>
              </a:rPr>
              <a:t>।</a:t>
            </a:r>
          </a:p>
          <a:p>
            <a:r>
              <a:rPr lang="en-US" sz="4000" dirty="0" smtClean="0">
                <a:ln>
                  <a:solidFill>
                    <a:sysClr val="windowText" lastClr="000000"/>
                  </a:solidFill>
                </a:ln>
                <a:solidFill>
                  <a:sysClr val="windowText" lastClr="000000"/>
                </a:solidFill>
                <a:effectLst>
                  <a:outerShdw blurRad="38100" dist="38100" dir="2700000" algn="tl">
                    <a:srgbClr val="000000">
                      <a:alpha val="43137"/>
                    </a:srgbClr>
                  </a:outerShdw>
                </a:effectLst>
                <a:latin typeface="NikoshBAN" pitchFamily="2" charset="0"/>
                <a:cs typeface="NikoshBAN" pitchFamily="2" charset="0"/>
              </a:rPr>
              <a:t>2। </a:t>
            </a:r>
            <a:r>
              <a:rPr lang="bn-BD" sz="4000" dirty="0" smtClean="0">
                <a:ln>
                  <a:solidFill>
                    <a:sysClr val="windowText" lastClr="000000"/>
                  </a:solidFill>
                </a:ln>
                <a:solidFill>
                  <a:sysClr val="windowText" lastClr="000000"/>
                </a:solidFill>
                <a:effectLst>
                  <a:outerShdw blurRad="38100" dist="38100" dir="2700000" algn="tl">
                    <a:srgbClr val="000000">
                      <a:alpha val="43137"/>
                    </a:srgbClr>
                  </a:outerShdw>
                </a:effectLst>
                <a:latin typeface="NikoshBAN" pitchFamily="2" charset="0"/>
                <a:cs typeface="NikoshBAN" pitchFamily="2" charset="0"/>
              </a:rPr>
              <a:t>কী বোর্ড </a:t>
            </a:r>
            <a:r>
              <a:rPr lang="bn-BD" sz="4000" dirty="0" smtClean="0">
                <a:ln>
                  <a:solidFill>
                    <a:srgbClr val="0070C0"/>
                  </a:solidFill>
                </a:ln>
                <a:effectLst>
                  <a:outerShdw blurRad="38100" dist="38100" dir="2700000" algn="tl">
                    <a:srgbClr val="000000">
                      <a:alpha val="43137"/>
                    </a:srgbClr>
                  </a:outerShdw>
                </a:effectLst>
                <a:latin typeface="NikoshBAN" pitchFamily="2" charset="0"/>
                <a:cs typeface="NikoshBAN" pitchFamily="2" charset="0"/>
              </a:rPr>
              <a:t>কিভাবে </a:t>
            </a:r>
            <a:r>
              <a:rPr lang="bn-BD" sz="4000" dirty="0">
                <a:ln>
                  <a:solidFill>
                    <a:srgbClr val="0070C0"/>
                  </a:solidFill>
                </a:ln>
                <a:effectLst>
                  <a:outerShdw blurRad="38100" dist="38100" dir="2700000" algn="tl">
                    <a:srgbClr val="000000">
                      <a:alpha val="43137"/>
                    </a:srgbClr>
                  </a:outerShdw>
                </a:effectLst>
                <a:latin typeface="NikoshBAN" pitchFamily="2" charset="0"/>
                <a:cs typeface="NikoshBAN" pitchFamily="2" charset="0"/>
              </a:rPr>
              <a:t>পরিস্কার রাখা যায়</a:t>
            </a:r>
            <a:r>
              <a:rPr lang="en-US" sz="4000" dirty="0">
                <a:ln>
                  <a:solidFill>
                    <a:srgbClr val="0070C0"/>
                  </a:solidFill>
                </a:ln>
                <a:effectLst>
                  <a:outerShdw blurRad="38100" dist="38100" dir="2700000" algn="tl">
                    <a:srgbClr val="000000">
                      <a:alpha val="43137"/>
                    </a:srgbClr>
                  </a:outerShdw>
                </a:effectLst>
                <a:latin typeface="NikoshBAN" pitchFamily="2" charset="0"/>
                <a:cs typeface="NikoshBAN" pitchFamily="2" charset="0"/>
              </a:rPr>
              <a:t> </a:t>
            </a:r>
            <a:r>
              <a:rPr lang="en-US" sz="4000" dirty="0" err="1">
                <a:ln>
                  <a:solidFill>
                    <a:srgbClr val="0070C0"/>
                  </a:solidFill>
                </a:ln>
                <a:effectLst>
                  <a:outerShdw blurRad="38100" dist="38100" dir="2700000" algn="tl">
                    <a:srgbClr val="000000">
                      <a:alpha val="43137"/>
                    </a:srgbClr>
                  </a:outerShdw>
                </a:effectLst>
                <a:latin typeface="NikoshBAN" pitchFamily="2" charset="0"/>
                <a:cs typeface="NikoshBAN" pitchFamily="2" charset="0"/>
              </a:rPr>
              <a:t>তা</a:t>
            </a:r>
            <a:r>
              <a:rPr lang="en-US" sz="4000" dirty="0">
                <a:ln>
                  <a:solidFill>
                    <a:srgbClr val="0070C0"/>
                  </a:solidFill>
                </a:ln>
                <a:effectLst>
                  <a:outerShdw blurRad="38100" dist="38100" dir="2700000" algn="tl">
                    <a:srgbClr val="000000">
                      <a:alpha val="43137"/>
                    </a:srgbClr>
                  </a:outerShdw>
                </a:effectLst>
                <a:latin typeface="NikoshBAN" pitchFamily="2" charset="0"/>
                <a:cs typeface="NikoshBAN" pitchFamily="2" charset="0"/>
              </a:rPr>
              <a:t> </a:t>
            </a:r>
            <a:r>
              <a:rPr lang="en-US" sz="4000" dirty="0" err="1">
                <a:ln>
                  <a:solidFill>
                    <a:srgbClr val="0070C0"/>
                  </a:solidFill>
                </a:ln>
                <a:effectLst>
                  <a:outerShdw blurRad="38100" dist="38100" dir="2700000" algn="tl">
                    <a:srgbClr val="000000">
                      <a:alpha val="43137"/>
                    </a:srgbClr>
                  </a:outerShdw>
                </a:effectLst>
                <a:latin typeface="NikoshBAN" pitchFamily="2" charset="0"/>
                <a:cs typeface="NikoshBAN" pitchFamily="2" charset="0"/>
              </a:rPr>
              <a:t>বলতে</a:t>
            </a:r>
            <a:r>
              <a:rPr lang="en-US" sz="4000" dirty="0">
                <a:ln>
                  <a:solidFill>
                    <a:srgbClr val="0070C0"/>
                  </a:solidFill>
                </a:ln>
                <a:effectLst>
                  <a:outerShdw blurRad="38100" dist="38100" dir="2700000" algn="tl">
                    <a:srgbClr val="000000">
                      <a:alpha val="43137"/>
                    </a:srgbClr>
                  </a:outerShdw>
                </a:effectLst>
                <a:latin typeface="NikoshBAN" pitchFamily="2" charset="0"/>
                <a:cs typeface="NikoshBAN" pitchFamily="2" charset="0"/>
              </a:rPr>
              <a:t> </a:t>
            </a:r>
            <a:r>
              <a:rPr lang="bn-BD" sz="4000" dirty="0" smtClean="0">
                <a:ln>
                  <a:solidFill>
                    <a:sysClr val="windowText" lastClr="000000"/>
                  </a:solidFill>
                </a:ln>
                <a:solidFill>
                  <a:sysClr val="windowText" lastClr="000000"/>
                </a:solidFill>
                <a:effectLst>
                  <a:outerShdw blurRad="38100" dist="38100" dir="2700000" algn="tl">
                    <a:srgbClr val="000000">
                      <a:alpha val="43137"/>
                    </a:srgbClr>
                  </a:outerShdw>
                </a:effectLst>
                <a:latin typeface="NikoshBAN" pitchFamily="2" charset="0"/>
                <a:cs typeface="NikoshBAN" pitchFamily="2" charset="0"/>
              </a:rPr>
              <a:t>পারবে।</a:t>
            </a:r>
          </a:p>
          <a:p>
            <a:r>
              <a:rPr lang="bn-BD" sz="4000" dirty="0" smtClean="0">
                <a:ln>
                  <a:solidFill>
                    <a:sysClr val="windowText" lastClr="000000"/>
                  </a:solidFill>
                </a:ln>
                <a:solidFill>
                  <a:sysClr val="windowText" lastClr="000000"/>
                </a:solidFill>
                <a:effectLst>
                  <a:outerShdw blurRad="38100" dist="38100" dir="2700000" algn="tl">
                    <a:srgbClr val="000000">
                      <a:alpha val="43137"/>
                    </a:srgbClr>
                  </a:outerShdw>
                </a:effectLst>
                <a:latin typeface="NikoshBAN" pitchFamily="2" charset="0"/>
                <a:cs typeface="NikoshBAN" pitchFamily="2" charset="0"/>
              </a:rPr>
              <a:t>৩।</a:t>
            </a:r>
            <a:r>
              <a:rPr lang="bn-BD" sz="3600" dirty="0" smtClean="0">
                <a:ln>
                  <a:solidFill>
                    <a:srgbClr val="0070C0"/>
                  </a:solidFill>
                </a:ln>
                <a:effectLst>
                  <a:outerShdw blurRad="38100" dist="38100" dir="2700000" algn="tl">
                    <a:srgbClr val="000000">
                      <a:alpha val="43137"/>
                    </a:srgbClr>
                  </a:outerShdw>
                </a:effectLst>
                <a:latin typeface="NikoshBAN" pitchFamily="2" charset="0"/>
                <a:cs typeface="NikoshBAN" pitchFamily="2" charset="0"/>
              </a:rPr>
              <a:t>মাউস </a:t>
            </a:r>
            <a:r>
              <a:rPr lang="bn-BD" sz="3600" dirty="0">
                <a:ln>
                  <a:solidFill>
                    <a:srgbClr val="0070C0"/>
                  </a:solidFill>
                </a:ln>
                <a:effectLst>
                  <a:outerShdw blurRad="38100" dist="38100" dir="2700000" algn="tl">
                    <a:srgbClr val="000000">
                      <a:alpha val="43137"/>
                    </a:srgbClr>
                  </a:outerShdw>
                </a:effectLst>
                <a:latin typeface="NikoshBAN" pitchFamily="2" charset="0"/>
                <a:cs typeface="NikoshBAN" pitchFamily="2" charset="0"/>
              </a:rPr>
              <a:t>কিভাবে পরিস্কার রাখা যায়</a:t>
            </a:r>
            <a:r>
              <a:rPr lang="en-US" sz="3600" dirty="0">
                <a:ln>
                  <a:solidFill>
                    <a:srgbClr val="0070C0"/>
                  </a:solidFill>
                </a:ln>
                <a:effectLst>
                  <a:outerShdw blurRad="38100" dist="38100" dir="2700000" algn="tl">
                    <a:srgbClr val="000000">
                      <a:alpha val="43137"/>
                    </a:srgbClr>
                  </a:outerShdw>
                </a:effectLst>
                <a:latin typeface="NikoshBAN" pitchFamily="2" charset="0"/>
                <a:cs typeface="NikoshBAN" pitchFamily="2" charset="0"/>
              </a:rPr>
              <a:t> </a:t>
            </a:r>
            <a:r>
              <a:rPr lang="en-US" sz="3600" dirty="0" err="1">
                <a:ln>
                  <a:solidFill>
                    <a:srgbClr val="0070C0"/>
                  </a:solidFill>
                </a:ln>
                <a:effectLst>
                  <a:outerShdw blurRad="38100" dist="38100" dir="2700000" algn="tl">
                    <a:srgbClr val="000000">
                      <a:alpha val="43137"/>
                    </a:srgbClr>
                  </a:outerShdw>
                </a:effectLst>
                <a:latin typeface="NikoshBAN" pitchFamily="2" charset="0"/>
                <a:cs typeface="NikoshBAN" pitchFamily="2" charset="0"/>
              </a:rPr>
              <a:t>তা</a:t>
            </a:r>
            <a:r>
              <a:rPr lang="en-US" sz="3600" dirty="0">
                <a:ln>
                  <a:solidFill>
                    <a:srgbClr val="0070C0"/>
                  </a:solidFill>
                </a:ln>
                <a:effectLst>
                  <a:outerShdw blurRad="38100" dist="38100" dir="2700000" algn="tl">
                    <a:srgbClr val="000000">
                      <a:alpha val="43137"/>
                    </a:srgbClr>
                  </a:outerShdw>
                </a:effectLst>
                <a:latin typeface="NikoshBAN" pitchFamily="2" charset="0"/>
                <a:cs typeface="NikoshBAN" pitchFamily="2" charset="0"/>
              </a:rPr>
              <a:t> </a:t>
            </a:r>
            <a:r>
              <a:rPr lang="en-US" sz="3600" dirty="0" err="1">
                <a:ln>
                  <a:solidFill>
                    <a:srgbClr val="0070C0"/>
                  </a:solidFill>
                </a:ln>
                <a:effectLst>
                  <a:outerShdw blurRad="38100" dist="38100" dir="2700000" algn="tl">
                    <a:srgbClr val="000000">
                      <a:alpha val="43137"/>
                    </a:srgbClr>
                  </a:outerShdw>
                </a:effectLst>
                <a:latin typeface="NikoshBAN" pitchFamily="2" charset="0"/>
                <a:cs typeface="NikoshBAN" pitchFamily="2" charset="0"/>
              </a:rPr>
              <a:t>বলতে</a:t>
            </a:r>
            <a:r>
              <a:rPr lang="en-US" sz="3600" dirty="0">
                <a:ln>
                  <a:solidFill>
                    <a:srgbClr val="0070C0"/>
                  </a:solidFill>
                </a:ln>
                <a:effectLst>
                  <a:outerShdw blurRad="38100" dist="38100" dir="2700000" algn="tl">
                    <a:srgbClr val="000000">
                      <a:alpha val="43137"/>
                    </a:srgbClr>
                  </a:outerShdw>
                </a:effectLst>
                <a:latin typeface="NikoshBAN" pitchFamily="2" charset="0"/>
                <a:cs typeface="NikoshBAN" pitchFamily="2" charset="0"/>
              </a:rPr>
              <a:t> </a:t>
            </a:r>
            <a:r>
              <a:rPr lang="en-US" sz="3600" dirty="0" err="1">
                <a:ln>
                  <a:solidFill>
                    <a:srgbClr val="0070C0"/>
                  </a:solidFill>
                </a:ln>
                <a:effectLst>
                  <a:outerShdw blurRad="38100" dist="38100" dir="2700000" algn="tl">
                    <a:srgbClr val="000000">
                      <a:alpha val="43137"/>
                    </a:srgbClr>
                  </a:outerShdw>
                </a:effectLst>
                <a:latin typeface="NikoshBAN" pitchFamily="2" charset="0"/>
                <a:cs typeface="NikoshBAN" pitchFamily="2" charset="0"/>
              </a:rPr>
              <a:t>পারবে</a:t>
            </a:r>
            <a:r>
              <a:rPr lang="en-US" sz="3600" dirty="0">
                <a:ln>
                  <a:solidFill>
                    <a:srgbClr val="0070C0"/>
                  </a:solidFill>
                </a:ln>
                <a:effectLst>
                  <a:outerShdw blurRad="38100" dist="38100" dir="2700000" algn="tl">
                    <a:srgbClr val="000000">
                      <a:alpha val="43137"/>
                    </a:srgbClr>
                  </a:outerShdw>
                </a:effectLst>
                <a:latin typeface="NikoshBAN" pitchFamily="2" charset="0"/>
                <a:cs typeface="NikoshBAN" pitchFamily="2" charset="0"/>
              </a:rPr>
              <a:t>।</a:t>
            </a:r>
          </a:p>
          <a:p>
            <a:endParaRPr lang="en-US" sz="3800" dirty="0" smtClean="0">
              <a:ln>
                <a:solidFill>
                  <a:srgbClr val="0070C0"/>
                </a:solidFill>
              </a:ln>
              <a:effectLst>
                <a:outerShdw blurRad="38100" dist="38100" dir="2700000" algn="tl">
                  <a:srgbClr val="000000">
                    <a:alpha val="43137"/>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1417312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13">
                                            <p:txEl>
                                              <p:pRg st="0" end="0"/>
                                            </p:txEl>
                                          </p:spTgt>
                                        </p:tgtEl>
                                        <p:attrNameLst>
                                          <p:attrName>style.visibility</p:attrName>
                                        </p:attrNameLst>
                                      </p:cBhvr>
                                      <p:to>
                                        <p:strVal val="visible"/>
                                      </p:to>
                                    </p:set>
                                    <p:animEffect transition="in" filter="circle(in)">
                                      <p:cBhvr>
                                        <p:cTn id="14" dur="2000"/>
                                        <p:tgtEl>
                                          <p:spTgt spid="1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animEffect transition="in" filter="wheel(1)">
                                      <p:cBhvr>
                                        <p:cTn id="19" dur="2000"/>
                                        <p:tgtEl>
                                          <p:spTgt spid="1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3">
                                            <p:txEl>
                                              <p:pRg st="2" end="2"/>
                                            </p:txEl>
                                          </p:spTgt>
                                        </p:tgtEl>
                                        <p:attrNameLst>
                                          <p:attrName>style.visibility</p:attrName>
                                        </p:attrNameLst>
                                      </p:cBhvr>
                                      <p:to>
                                        <p:strVal val="visible"/>
                                      </p:to>
                                    </p:set>
                                    <p:anim calcmode="lin" valueType="num">
                                      <p:cBhvr additive="base">
                                        <p:cTn id="24"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13">
                                            <p:txEl>
                                              <p:pRg st="3" end="3"/>
                                            </p:txEl>
                                          </p:spTgt>
                                        </p:tgtEl>
                                        <p:attrNameLst>
                                          <p:attrName>style.visibility</p:attrName>
                                        </p:attrNameLst>
                                      </p:cBhvr>
                                      <p:to>
                                        <p:strVal val="visible"/>
                                      </p:to>
                                    </p:set>
                                    <p:animEffect transition="in" filter="fade">
                                      <p:cBhvr>
                                        <p:cTn id="30" dur="1000"/>
                                        <p:tgtEl>
                                          <p:spTgt spid="13">
                                            <p:txEl>
                                              <p:pRg st="3" end="3"/>
                                            </p:txEl>
                                          </p:spTgt>
                                        </p:tgtEl>
                                      </p:cBhvr>
                                    </p:animEffect>
                                    <p:anim calcmode="lin" valueType="num">
                                      <p:cBhvr>
                                        <p:cTn id="31"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1295400"/>
            <a:ext cx="6324600" cy="523220"/>
          </a:xfrm>
          <a:prstGeom prst="rect">
            <a:avLst/>
          </a:prstGeom>
          <a:noFill/>
        </p:spPr>
        <p:txBody>
          <a:bodyPr wrap="square" rtlCol="0">
            <a:spAutoFit/>
          </a:bodyPr>
          <a:lstStyle/>
          <a:p>
            <a:r>
              <a:rPr lang="bn-BD" sz="2800" dirty="0" smtClean="0">
                <a:solidFill>
                  <a:srgbClr val="C00000"/>
                </a:solidFill>
              </a:rPr>
              <a:t>        মনিটর কিভাবে পরিস্কার করা যায়</a:t>
            </a:r>
            <a:endParaRPr lang="en-US" sz="2800" dirty="0" smtClean="0">
              <a:solidFill>
                <a:srgbClr val="C00000"/>
              </a:solidFill>
            </a:endParaRPr>
          </a:p>
        </p:txBody>
      </p:sp>
      <p:pic>
        <p:nvPicPr>
          <p:cNvPr id="4" name="Picture 3" descr="C:\Users\Doel\Downloads\monitor lc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833234"/>
            <a:ext cx="3048000" cy="21240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191000" y="2133600"/>
            <a:ext cx="4191000" cy="3970318"/>
          </a:xfrm>
          <a:prstGeom prst="rect">
            <a:avLst/>
          </a:prstGeom>
          <a:noFill/>
        </p:spPr>
        <p:txBody>
          <a:bodyPr wrap="square" rtlCol="0">
            <a:spAutoFit/>
          </a:bodyPr>
          <a:lstStyle/>
          <a:p>
            <a:r>
              <a:rPr lang="bn-BD" dirty="0" smtClean="0">
                <a:solidFill>
                  <a:srgbClr val="7030A0"/>
                </a:solidFill>
              </a:rPr>
              <a:t>আজকাল বেশির ভাগই এলসিডি মনিটর যেটা তোমদের পরিস্কার না করতে পারাই ভাল কারণ তাতে ঝুকি আছে ।কারন এর পৃষ্ঠদেশ কাচ নয় যে কারনে জোরে ঘষলে এর ভিতরের পিক্সেল নষ্ট হতে পারে। তবে সি আর টি মনিটরের বেলায় যদি ধুলাবালি পড়ে অপরিস্কার মনে হয় তাহলে সুতি পরিস্কার কাপড় দিয়ে মুছতে পার ।তারপরও যদি কোন দাগ থেকে যায় তাহলে এক গ্লাস পানিতে এক চামচ ভিনেগার মিশিয়ে গ্লাস ক্লিনারের পরিবর্তে ব্যবহার করে মুছে ফেলতে পার।তবে বৈদ্যতিক সংযোগ থাকা অবস্থায় করা ঠিক নয় তাতে মৃত্যুর ঝুকি হতে পারে ।</a:t>
            </a:r>
            <a:endParaRPr lang="en-US" dirty="0" smtClean="0">
              <a:solidFill>
                <a:srgbClr val="7030A0"/>
              </a:solidFill>
            </a:endParaRPr>
          </a:p>
        </p:txBody>
      </p:sp>
      <p:grpSp>
        <p:nvGrpSpPr>
          <p:cNvPr id="6" name="Group 5"/>
          <p:cNvGrpSpPr/>
          <p:nvPr/>
        </p:nvGrpSpPr>
        <p:grpSpPr>
          <a:xfrm>
            <a:off x="-6929" y="51954"/>
            <a:ext cx="9150929" cy="6830291"/>
            <a:chOff x="-6929" y="51954"/>
            <a:chExt cx="9150929" cy="6830291"/>
          </a:xfrm>
        </p:grpSpPr>
        <p:pic>
          <p:nvPicPr>
            <p:cNvPr id="7" name="Picture 6" descr="flowerruler.gif"/>
            <p:cNvPicPr>
              <a:picLocks noChangeAspect="1"/>
            </p:cNvPicPr>
            <p:nvPr/>
          </p:nvPicPr>
          <p:blipFill>
            <a:blip r:embed="rId3"/>
            <a:stretch>
              <a:fillRect/>
            </a:stretch>
          </p:blipFill>
          <p:spPr>
            <a:xfrm>
              <a:off x="-6928" y="51954"/>
              <a:ext cx="9150928" cy="557645"/>
            </a:xfrm>
            <a:prstGeom prst="rect">
              <a:avLst/>
            </a:prstGeom>
          </p:spPr>
        </p:pic>
        <p:pic>
          <p:nvPicPr>
            <p:cNvPr id="8" name="Picture 7" descr="flowerruler.gif"/>
            <p:cNvPicPr>
              <a:picLocks noChangeAspect="1"/>
            </p:cNvPicPr>
            <p:nvPr/>
          </p:nvPicPr>
          <p:blipFill>
            <a:blip r:embed="rId3"/>
            <a:stretch>
              <a:fillRect/>
            </a:stretch>
          </p:blipFill>
          <p:spPr>
            <a:xfrm rot="16200000">
              <a:off x="-2946689" y="3277465"/>
              <a:ext cx="6451024" cy="557645"/>
            </a:xfrm>
            <a:prstGeom prst="rect">
              <a:avLst/>
            </a:prstGeom>
          </p:spPr>
        </p:pic>
        <p:pic>
          <p:nvPicPr>
            <p:cNvPr id="9" name="Picture 8" descr="flowerruler.gif"/>
            <p:cNvPicPr>
              <a:picLocks noChangeAspect="1"/>
            </p:cNvPicPr>
            <p:nvPr/>
          </p:nvPicPr>
          <p:blipFill>
            <a:blip r:embed="rId3"/>
            <a:stretch>
              <a:fillRect/>
            </a:stretch>
          </p:blipFill>
          <p:spPr>
            <a:xfrm>
              <a:off x="-6929" y="6324600"/>
              <a:ext cx="8998527" cy="557645"/>
            </a:xfrm>
            <a:prstGeom prst="rect">
              <a:avLst/>
            </a:prstGeom>
          </p:spPr>
        </p:pic>
        <p:pic>
          <p:nvPicPr>
            <p:cNvPr id="10" name="Picture 9" descr="flowerruler.gif"/>
            <p:cNvPicPr>
              <a:picLocks noChangeAspect="1"/>
            </p:cNvPicPr>
            <p:nvPr/>
          </p:nvPicPr>
          <p:blipFill>
            <a:blip r:embed="rId3"/>
            <a:stretch>
              <a:fillRect/>
            </a:stretch>
          </p:blipFill>
          <p:spPr>
            <a:xfrm rot="16200000">
              <a:off x="5639665" y="3325956"/>
              <a:ext cx="6451024" cy="557645"/>
            </a:xfrm>
            <a:prstGeom prst="rect">
              <a:avLst/>
            </a:prstGeom>
          </p:spPr>
        </p:pic>
      </p:grpSp>
      <p:pic>
        <p:nvPicPr>
          <p:cNvPr id="2050" name="Picture 2" descr="C:\Users\Doel\Downloads\glass cleann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4092969"/>
            <a:ext cx="1828800" cy="2095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2452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heel(1)">
                                      <p:cBhvr>
                                        <p:cTn id="25" dur="20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down)">
                                      <p:cBhvr>
                                        <p:cTn id="30" dur="580">
                                          <p:stCondLst>
                                            <p:cond delay="0"/>
                                          </p:stCondLst>
                                        </p:cTn>
                                        <p:tgtEl>
                                          <p:spTgt spid="5"/>
                                        </p:tgtEl>
                                      </p:cBhvr>
                                    </p:animEffect>
                                    <p:anim calcmode="lin" valueType="num">
                                      <p:cBhvr>
                                        <p:cTn id="31"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6" dur="26">
                                          <p:stCondLst>
                                            <p:cond delay="650"/>
                                          </p:stCondLst>
                                        </p:cTn>
                                        <p:tgtEl>
                                          <p:spTgt spid="5"/>
                                        </p:tgtEl>
                                      </p:cBhvr>
                                      <p:to x="100000" y="60000"/>
                                    </p:animScale>
                                    <p:animScale>
                                      <p:cBhvr>
                                        <p:cTn id="37" dur="166" decel="50000">
                                          <p:stCondLst>
                                            <p:cond delay="676"/>
                                          </p:stCondLst>
                                        </p:cTn>
                                        <p:tgtEl>
                                          <p:spTgt spid="5"/>
                                        </p:tgtEl>
                                      </p:cBhvr>
                                      <p:to x="100000" y="100000"/>
                                    </p:animScale>
                                    <p:animScale>
                                      <p:cBhvr>
                                        <p:cTn id="38" dur="26">
                                          <p:stCondLst>
                                            <p:cond delay="1312"/>
                                          </p:stCondLst>
                                        </p:cTn>
                                        <p:tgtEl>
                                          <p:spTgt spid="5"/>
                                        </p:tgtEl>
                                      </p:cBhvr>
                                      <p:to x="100000" y="80000"/>
                                    </p:animScale>
                                    <p:animScale>
                                      <p:cBhvr>
                                        <p:cTn id="39" dur="166" decel="50000">
                                          <p:stCondLst>
                                            <p:cond delay="1338"/>
                                          </p:stCondLst>
                                        </p:cTn>
                                        <p:tgtEl>
                                          <p:spTgt spid="5"/>
                                        </p:tgtEl>
                                      </p:cBhvr>
                                      <p:to x="100000" y="100000"/>
                                    </p:animScale>
                                    <p:animScale>
                                      <p:cBhvr>
                                        <p:cTn id="40" dur="26">
                                          <p:stCondLst>
                                            <p:cond delay="1642"/>
                                          </p:stCondLst>
                                        </p:cTn>
                                        <p:tgtEl>
                                          <p:spTgt spid="5"/>
                                        </p:tgtEl>
                                      </p:cBhvr>
                                      <p:to x="100000" y="90000"/>
                                    </p:animScale>
                                    <p:animScale>
                                      <p:cBhvr>
                                        <p:cTn id="41" dur="166" decel="50000">
                                          <p:stCondLst>
                                            <p:cond delay="1668"/>
                                          </p:stCondLst>
                                        </p:cTn>
                                        <p:tgtEl>
                                          <p:spTgt spid="5"/>
                                        </p:tgtEl>
                                      </p:cBhvr>
                                      <p:to x="100000" y="100000"/>
                                    </p:animScale>
                                    <p:animScale>
                                      <p:cBhvr>
                                        <p:cTn id="42" dur="26">
                                          <p:stCondLst>
                                            <p:cond delay="1808"/>
                                          </p:stCondLst>
                                        </p:cTn>
                                        <p:tgtEl>
                                          <p:spTgt spid="5"/>
                                        </p:tgtEl>
                                      </p:cBhvr>
                                      <p:to x="100000" y="95000"/>
                                    </p:animScale>
                                    <p:animScale>
                                      <p:cBhvr>
                                        <p:cTn id="43" dur="166" decel="50000">
                                          <p:stCondLst>
                                            <p:cond delay="1834"/>
                                          </p:stCondLst>
                                        </p:cTn>
                                        <p:tgtEl>
                                          <p:spTgt spid="5"/>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2050"/>
                                        </p:tgtEl>
                                        <p:attrNameLst>
                                          <p:attrName>style.visibility</p:attrName>
                                        </p:attrNameLst>
                                      </p:cBhvr>
                                      <p:to>
                                        <p:strVal val="visible"/>
                                      </p:to>
                                    </p:set>
                                    <p:animEffect transition="in" filter="wipe(down)">
                                      <p:cBhvr>
                                        <p:cTn id="48" dur="580">
                                          <p:stCondLst>
                                            <p:cond delay="0"/>
                                          </p:stCondLst>
                                        </p:cTn>
                                        <p:tgtEl>
                                          <p:spTgt spid="2050"/>
                                        </p:tgtEl>
                                      </p:cBhvr>
                                    </p:animEffect>
                                    <p:anim calcmode="lin" valueType="num">
                                      <p:cBhvr>
                                        <p:cTn id="49"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54" dur="26">
                                          <p:stCondLst>
                                            <p:cond delay="650"/>
                                          </p:stCondLst>
                                        </p:cTn>
                                        <p:tgtEl>
                                          <p:spTgt spid="2050"/>
                                        </p:tgtEl>
                                      </p:cBhvr>
                                      <p:to x="100000" y="60000"/>
                                    </p:animScale>
                                    <p:animScale>
                                      <p:cBhvr>
                                        <p:cTn id="55" dur="166" decel="50000">
                                          <p:stCondLst>
                                            <p:cond delay="676"/>
                                          </p:stCondLst>
                                        </p:cTn>
                                        <p:tgtEl>
                                          <p:spTgt spid="2050"/>
                                        </p:tgtEl>
                                      </p:cBhvr>
                                      <p:to x="100000" y="100000"/>
                                    </p:animScale>
                                    <p:animScale>
                                      <p:cBhvr>
                                        <p:cTn id="56" dur="26">
                                          <p:stCondLst>
                                            <p:cond delay="1312"/>
                                          </p:stCondLst>
                                        </p:cTn>
                                        <p:tgtEl>
                                          <p:spTgt spid="2050"/>
                                        </p:tgtEl>
                                      </p:cBhvr>
                                      <p:to x="100000" y="80000"/>
                                    </p:animScale>
                                    <p:animScale>
                                      <p:cBhvr>
                                        <p:cTn id="57" dur="166" decel="50000">
                                          <p:stCondLst>
                                            <p:cond delay="1338"/>
                                          </p:stCondLst>
                                        </p:cTn>
                                        <p:tgtEl>
                                          <p:spTgt spid="2050"/>
                                        </p:tgtEl>
                                      </p:cBhvr>
                                      <p:to x="100000" y="100000"/>
                                    </p:animScale>
                                    <p:animScale>
                                      <p:cBhvr>
                                        <p:cTn id="58" dur="26">
                                          <p:stCondLst>
                                            <p:cond delay="1642"/>
                                          </p:stCondLst>
                                        </p:cTn>
                                        <p:tgtEl>
                                          <p:spTgt spid="2050"/>
                                        </p:tgtEl>
                                      </p:cBhvr>
                                      <p:to x="100000" y="90000"/>
                                    </p:animScale>
                                    <p:animScale>
                                      <p:cBhvr>
                                        <p:cTn id="59" dur="166" decel="50000">
                                          <p:stCondLst>
                                            <p:cond delay="1668"/>
                                          </p:stCondLst>
                                        </p:cTn>
                                        <p:tgtEl>
                                          <p:spTgt spid="2050"/>
                                        </p:tgtEl>
                                      </p:cBhvr>
                                      <p:to x="100000" y="100000"/>
                                    </p:animScale>
                                    <p:animScale>
                                      <p:cBhvr>
                                        <p:cTn id="60" dur="26">
                                          <p:stCondLst>
                                            <p:cond delay="1808"/>
                                          </p:stCondLst>
                                        </p:cTn>
                                        <p:tgtEl>
                                          <p:spTgt spid="2050"/>
                                        </p:tgtEl>
                                      </p:cBhvr>
                                      <p:to x="100000" y="95000"/>
                                    </p:animScale>
                                    <p:animScale>
                                      <p:cBhvr>
                                        <p:cTn id="61" dur="166" decel="50000">
                                          <p:stCondLst>
                                            <p:cond delay="1834"/>
                                          </p:stCondLst>
                                        </p:cTn>
                                        <p:tgtEl>
                                          <p:spTgt spid="205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oel\Downloads\mous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447800"/>
            <a:ext cx="6400800" cy="262838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587674" y="942152"/>
            <a:ext cx="6248400" cy="461665"/>
          </a:xfrm>
          <a:prstGeom prst="rect">
            <a:avLst/>
          </a:prstGeom>
          <a:noFill/>
        </p:spPr>
        <p:txBody>
          <a:bodyPr wrap="square" rtlCol="0">
            <a:spAutoFit/>
          </a:bodyPr>
          <a:lstStyle/>
          <a:p>
            <a:r>
              <a:rPr lang="bn-BD" sz="2400" dirty="0" smtClean="0">
                <a:solidFill>
                  <a:srgbClr val="C00000"/>
                </a:solidFill>
              </a:rPr>
              <a:t>        মাউস পরিস্কারের প্রক্রিয়া সমুহ</a:t>
            </a:r>
            <a:endParaRPr lang="en-US" sz="2400" dirty="0" smtClean="0">
              <a:solidFill>
                <a:srgbClr val="C00000"/>
              </a:solidFill>
            </a:endParaRPr>
          </a:p>
        </p:txBody>
      </p:sp>
      <p:sp>
        <p:nvSpPr>
          <p:cNvPr id="7" name="TextBox 6"/>
          <p:cNvSpPr txBox="1"/>
          <p:nvPr/>
        </p:nvSpPr>
        <p:spPr>
          <a:xfrm>
            <a:off x="762000" y="4076180"/>
            <a:ext cx="7467600" cy="1938992"/>
          </a:xfrm>
          <a:prstGeom prst="rect">
            <a:avLst/>
          </a:prstGeom>
          <a:noFill/>
        </p:spPr>
        <p:txBody>
          <a:bodyPr wrap="square" rtlCol="0">
            <a:spAutoFit/>
          </a:bodyPr>
          <a:lstStyle/>
          <a:p>
            <a:r>
              <a:rPr lang="bn-BD" sz="2000" dirty="0" smtClean="0">
                <a:solidFill>
                  <a:srgbClr val="7030A0"/>
                </a:solidFill>
              </a:rPr>
              <a:t>আজকাল সব মাউসই প্রায় অপটিক্যাল মাউস।আলো প্রতিফলিত হয়ে কাজ করে বলে এই মাউসের লেন্স যদি অপরিস্কার হয়ে যায় তাহলে সঠিক ভাবে কাজ নাও করতে পারে।মাউসটিতে যদি ময়লা পড়ে তাহলেতাহলে কম্পিউটার থেকে খুলে নিয়ে সেটি উল্টো করে নিয়ে যেখানে ময়লা জমেছে কটন বার্ড দিয়ে পরিস্কার করে সুতি কাপড় দিয়ে মুছে দিলে আগের মতই কাজ করতে পারবে</a:t>
            </a:r>
            <a:r>
              <a:rPr lang="bn-BD" dirty="0" smtClean="0"/>
              <a:t>।</a:t>
            </a:r>
            <a:endParaRPr lang="en-US" dirty="0" smtClean="0"/>
          </a:p>
        </p:txBody>
      </p:sp>
      <p:grpSp>
        <p:nvGrpSpPr>
          <p:cNvPr id="5" name="Group 4"/>
          <p:cNvGrpSpPr/>
          <p:nvPr/>
        </p:nvGrpSpPr>
        <p:grpSpPr>
          <a:xfrm>
            <a:off x="-6929" y="51954"/>
            <a:ext cx="9150929" cy="6830291"/>
            <a:chOff x="-6929" y="51954"/>
            <a:chExt cx="9150929" cy="6830291"/>
          </a:xfrm>
        </p:grpSpPr>
        <p:pic>
          <p:nvPicPr>
            <p:cNvPr id="6" name="Picture 5" descr="flowerruler.gif"/>
            <p:cNvPicPr>
              <a:picLocks noChangeAspect="1"/>
            </p:cNvPicPr>
            <p:nvPr/>
          </p:nvPicPr>
          <p:blipFill>
            <a:blip r:embed="rId3"/>
            <a:stretch>
              <a:fillRect/>
            </a:stretch>
          </p:blipFill>
          <p:spPr>
            <a:xfrm>
              <a:off x="-6928" y="51954"/>
              <a:ext cx="9150928" cy="557645"/>
            </a:xfrm>
            <a:prstGeom prst="rect">
              <a:avLst/>
            </a:prstGeom>
          </p:spPr>
        </p:pic>
        <p:pic>
          <p:nvPicPr>
            <p:cNvPr id="8" name="Picture 7" descr="flowerruler.gif"/>
            <p:cNvPicPr>
              <a:picLocks noChangeAspect="1"/>
            </p:cNvPicPr>
            <p:nvPr/>
          </p:nvPicPr>
          <p:blipFill>
            <a:blip r:embed="rId3"/>
            <a:stretch>
              <a:fillRect/>
            </a:stretch>
          </p:blipFill>
          <p:spPr>
            <a:xfrm rot="16200000">
              <a:off x="-2946689" y="3277465"/>
              <a:ext cx="6451024" cy="557645"/>
            </a:xfrm>
            <a:prstGeom prst="rect">
              <a:avLst/>
            </a:prstGeom>
          </p:spPr>
        </p:pic>
        <p:pic>
          <p:nvPicPr>
            <p:cNvPr id="9" name="Picture 8" descr="flowerruler.gif"/>
            <p:cNvPicPr>
              <a:picLocks noChangeAspect="1"/>
            </p:cNvPicPr>
            <p:nvPr/>
          </p:nvPicPr>
          <p:blipFill>
            <a:blip r:embed="rId3"/>
            <a:stretch>
              <a:fillRect/>
            </a:stretch>
          </p:blipFill>
          <p:spPr>
            <a:xfrm>
              <a:off x="-6929" y="6324600"/>
              <a:ext cx="8998527" cy="557645"/>
            </a:xfrm>
            <a:prstGeom prst="rect">
              <a:avLst/>
            </a:prstGeom>
          </p:spPr>
        </p:pic>
        <p:pic>
          <p:nvPicPr>
            <p:cNvPr id="10" name="Picture 9" descr="flowerruler.gif"/>
            <p:cNvPicPr>
              <a:picLocks noChangeAspect="1"/>
            </p:cNvPicPr>
            <p:nvPr/>
          </p:nvPicPr>
          <p:blipFill>
            <a:blip r:embed="rId3"/>
            <a:stretch>
              <a:fillRect/>
            </a:stretch>
          </p:blipFill>
          <p:spPr>
            <a:xfrm rot="16200000">
              <a:off x="5639665" y="3325956"/>
              <a:ext cx="6451024" cy="557645"/>
            </a:xfrm>
            <a:prstGeom prst="rect">
              <a:avLst/>
            </a:prstGeom>
          </p:spPr>
        </p:pic>
      </p:grpSp>
    </p:spTree>
    <p:extLst>
      <p:ext uri="{BB962C8B-B14F-4D97-AF65-F5344CB8AC3E}">
        <p14:creationId xmlns:p14="http://schemas.microsoft.com/office/powerpoint/2010/main" val="2118085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1026"/>
                                        </p:tgtEl>
                                        <p:attrNameLst>
                                          <p:attrName>style.visibility</p:attrName>
                                        </p:attrNameLst>
                                      </p:cBhvr>
                                      <p:to>
                                        <p:strVal val="visible"/>
                                      </p:to>
                                    </p:set>
                                    <p:animEffect transition="in" filter="wheel(1)">
                                      <p:cBhvr>
                                        <p:cTn id="25" dur="2000"/>
                                        <p:tgtEl>
                                          <p:spTgt spid="1026"/>
                                        </p:tgtEl>
                                      </p:cBhvr>
                                    </p:animEffect>
                                  </p:childTnLst>
                                </p:cTn>
                              </p:par>
                            </p:childTnLst>
                          </p:cTn>
                        </p:par>
                      </p:childTnLst>
                    </p:cTn>
                  </p:par>
                  <p:par>
                    <p:cTn id="26" fill="hold">
                      <p:stCondLst>
                        <p:cond delay="indefinite"/>
                      </p:stCondLst>
                      <p:childTnLst>
                        <p:par>
                          <p:cTn id="27" fill="hold">
                            <p:stCondLst>
                              <p:cond delay="0"/>
                            </p:stCondLst>
                            <p:childTnLst>
                              <p:par>
                                <p:cTn id="28" presetID="34" presetClass="emph" presetSubtype="0" fill="hold" grpId="0" nodeType="clickEffect">
                                  <p:stCondLst>
                                    <p:cond delay="0"/>
                                  </p:stCondLst>
                                  <p:iterate type="lt">
                                    <p:tmPct val="10000"/>
                                  </p:iterate>
                                  <p:childTnLst>
                                    <p:animMotion origin="layout" path="M 0.0 0.0 L 0.0 -0.07213" pathEditMode="relative" ptsTypes="">
                                      <p:cBhvr>
                                        <p:cTn id="29" dur="250" accel="50000" decel="50000" autoRev="1" fill="hold">
                                          <p:stCondLst>
                                            <p:cond delay="0"/>
                                          </p:stCondLst>
                                        </p:cTn>
                                        <p:tgtEl>
                                          <p:spTgt spid="7"/>
                                        </p:tgtEl>
                                        <p:attrNameLst>
                                          <p:attrName>ppt_x</p:attrName>
                                          <p:attrName>ppt_y</p:attrName>
                                        </p:attrNameLst>
                                      </p:cBhvr>
                                    </p:animMotion>
                                    <p:animRot by="1500000">
                                      <p:cBhvr>
                                        <p:cTn id="30" dur="125" fill="hold">
                                          <p:stCondLst>
                                            <p:cond delay="0"/>
                                          </p:stCondLst>
                                        </p:cTn>
                                        <p:tgtEl>
                                          <p:spTgt spid="7"/>
                                        </p:tgtEl>
                                        <p:attrNameLst>
                                          <p:attrName>r</p:attrName>
                                        </p:attrNameLst>
                                      </p:cBhvr>
                                    </p:animRot>
                                    <p:animRot by="-1500000">
                                      <p:cBhvr>
                                        <p:cTn id="31" dur="125" fill="hold">
                                          <p:stCondLst>
                                            <p:cond delay="125"/>
                                          </p:stCondLst>
                                        </p:cTn>
                                        <p:tgtEl>
                                          <p:spTgt spid="7"/>
                                        </p:tgtEl>
                                        <p:attrNameLst>
                                          <p:attrName>r</p:attrName>
                                        </p:attrNameLst>
                                      </p:cBhvr>
                                    </p:animRot>
                                    <p:animRot by="-1500000">
                                      <p:cBhvr>
                                        <p:cTn id="32" dur="125" fill="hold">
                                          <p:stCondLst>
                                            <p:cond delay="250"/>
                                          </p:stCondLst>
                                        </p:cTn>
                                        <p:tgtEl>
                                          <p:spTgt spid="7"/>
                                        </p:tgtEl>
                                        <p:attrNameLst>
                                          <p:attrName>r</p:attrName>
                                        </p:attrNameLst>
                                      </p:cBhvr>
                                    </p:animRot>
                                    <p:animRot by="1500000">
                                      <p:cBhvr>
                                        <p:cTn id="33" dur="125" fill="hold">
                                          <p:stCondLst>
                                            <p:cond delay="375"/>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oel\Downloads\ke boar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371600"/>
            <a:ext cx="5181600" cy="21336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066800" y="914400"/>
            <a:ext cx="6934200" cy="461665"/>
          </a:xfrm>
          <a:prstGeom prst="rect">
            <a:avLst/>
          </a:prstGeom>
          <a:noFill/>
        </p:spPr>
        <p:txBody>
          <a:bodyPr wrap="square" rtlCol="0">
            <a:spAutoFit/>
          </a:bodyPr>
          <a:lstStyle/>
          <a:p>
            <a:r>
              <a:rPr lang="bn-BD" sz="2400" dirty="0" smtClean="0">
                <a:solidFill>
                  <a:srgbClr val="FF0000"/>
                </a:solidFill>
              </a:rPr>
              <a:t>          কী বোর্ড যেভাবে পরিস্কার রাখতে হয়       </a:t>
            </a:r>
            <a:endParaRPr lang="en-US" sz="2400" dirty="0" smtClean="0">
              <a:solidFill>
                <a:srgbClr val="FF0000"/>
              </a:solidFill>
            </a:endParaRPr>
          </a:p>
        </p:txBody>
      </p:sp>
      <p:sp>
        <p:nvSpPr>
          <p:cNvPr id="7" name="TextBox 6"/>
          <p:cNvSpPr txBox="1"/>
          <p:nvPr/>
        </p:nvSpPr>
        <p:spPr>
          <a:xfrm>
            <a:off x="914400" y="3657600"/>
            <a:ext cx="7239000" cy="1938992"/>
          </a:xfrm>
          <a:prstGeom prst="rect">
            <a:avLst/>
          </a:prstGeom>
          <a:noFill/>
        </p:spPr>
        <p:txBody>
          <a:bodyPr wrap="square" rtlCol="0">
            <a:spAutoFit/>
          </a:bodyPr>
          <a:lstStyle/>
          <a:p>
            <a:r>
              <a:rPr lang="bn-BD" sz="2000" dirty="0" smtClean="0">
                <a:solidFill>
                  <a:srgbClr val="0070C0"/>
                </a:solidFill>
              </a:rPr>
              <a:t>কী বোর্ড মাঝে মাঝে পরিস্কার রাখা ভাল ।কারণ হাতের আঙ্গুল দিয়ে এটা ব্যবহার করতে হয় বলে রাজ্যের রোগ জীবানু জমা হতে পারে।শুকনো নরম সুতি কাপড় দিয়ে কী গুলো মুছে কটন বার্ড দিয়ে প্রত্যেকটি কী এর চার পাশে পরিস্কার করা উচিত।এর পরও কী বোর্ডটি উল্টোকরে কয়েকবার ঝাকি দিলে তাতেও পরিস্কার হতে পারে ।</a:t>
            </a:r>
            <a:endParaRPr lang="en-US" sz="2000" dirty="0" smtClean="0">
              <a:solidFill>
                <a:srgbClr val="0070C0"/>
              </a:solidFill>
            </a:endParaRPr>
          </a:p>
        </p:txBody>
      </p:sp>
      <p:grpSp>
        <p:nvGrpSpPr>
          <p:cNvPr id="12" name="Group 11"/>
          <p:cNvGrpSpPr/>
          <p:nvPr/>
        </p:nvGrpSpPr>
        <p:grpSpPr>
          <a:xfrm>
            <a:off x="-6929" y="51954"/>
            <a:ext cx="9150929" cy="6830291"/>
            <a:chOff x="-6929" y="51954"/>
            <a:chExt cx="9150929" cy="6830291"/>
          </a:xfrm>
        </p:grpSpPr>
        <p:pic>
          <p:nvPicPr>
            <p:cNvPr id="13" name="Picture 12" descr="flowerruler.gif"/>
            <p:cNvPicPr>
              <a:picLocks noChangeAspect="1"/>
            </p:cNvPicPr>
            <p:nvPr/>
          </p:nvPicPr>
          <p:blipFill>
            <a:blip r:embed="rId3"/>
            <a:stretch>
              <a:fillRect/>
            </a:stretch>
          </p:blipFill>
          <p:spPr>
            <a:xfrm>
              <a:off x="-6928" y="51954"/>
              <a:ext cx="9150928" cy="557645"/>
            </a:xfrm>
            <a:prstGeom prst="rect">
              <a:avLst/>
            </a:prstGeom>
          </p:spPr>
        </p:pic>
        <p:pic>
          <p:nvPicPr>
            <p:cNvPr id="14" name="Picture 13" descr="flowerruler.gif"/>
            <p:cNvPicPr>
              <a:picLocks noChangeAspect="1"/>
            </p:cNvPicPr>
            <p:nvPr/>
          </p:nvPicPr>
          <p:blipFill>
            <a:blip r:embed="rId3"/>
            <a:stretch>
              <a:fillRect/>
            </a:stretch>
          </p:blipFill>
          <p:spPr>
            <a:xfrm rot="16200000">
              <a:off x="-2946689" y="3277465"/>
              <a:ext cx="6451024" cy="557645"/>
            </a:xfrm>
            <a:prstGeom prst="rect">
              <a:avLst/>
            </a:prstGeom>
          </p:spPr>
        </p:pic>
        <p:pic>
          <p:nvPicPr>
            <p:cNvPr id="15" name="Picture 14" descr="flowerruler.gif"/>
            <p:cNvPicPr>
              <a:picLocks noChangeAspect="1"/>
            </p:cNvPicPr>
            <p:nvPr/>
          </p:nvPicPr>
          <p:blipFill>
            <a:blip r:embed="rId3"/>
            <a:stretch>
              <a:fillRect/>
            </a:stretch>
          </p:blipFill>
          <p:spPr>
            <a:xfrm>
              <a:off x="-6929" y="6324600"/>
              <a:ext cx="8998527" cy="557645"/>
            </a:xfrm>
            <a:prstGeom prst="rect">
              <a:avLst/>
            </a:prstGeom>
          </p:spPr>
        </p:pic>
        <p:pic>
          <p:nvPicPr>
            <p:cNvPr id="16" name="Picture 15" descr="flowerruler.gif"/>
            <p:cNvPicPr>
              <a:picLocks noChangeAspect="1"/>
            </p:cNvPicPr>
            <p:nvPr/>
          </p:nvPicPr>
          <p:blipFill>
            <a:blip r:embed="rId3"/>
            <a:stretch>
              <a:fillRect/>
            </a:stretch>
          </p:blipFill>
          <p:spPr>
            <a:xfrm rot="16200000">
              <a:off x="5639665" y="3325956"/>
              <a:ext cx="6451024" cy="557645"/>
            </a:xfrm>
            <a:prstGeom prst="rect">
              <a:avLst/>
            </a:prstGeom>
          </p:spPr>
        </p:pic>
      </p:grpSp>
    </p:spTree>
    <p:extLst>
      <p:ext uri="{BB962C8B-B14F-4D97-AF65-F5344CB8AC3E}">
        <p14:creationId xmlns:p14="http://schemas.microsoft.com/office/powerpoint/2010/main" val="291788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8" presetClass="emph" presetSubtype="0" fill="hold" nodeType="clickEffect">
                                  <p:stCondLst>
                                    <p:cond delay="0"/>
                                  </p:stCondLst>
                                  <p:childTnLst>
                                    <p:animRot by="21600000">
                                      <p:cBhvr>
                                        <p:cTn id="24" dur="2000" fill="hold"/>
                                        <p:tgtEl>
                                          <p:spTgt spid="1028"/>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8" presetClass="emph" presetSubtype="0" fill="hold" grpId="0" nodeType="clickEffect">
                                  <p:stCondLst>
                                    <p:cond delay="0"/>
                                  </p:stCondLst>
                                  <p:childTnLst>
                                    <p:animRot by="21600000">
                                      <p:cBhvr>
                                        <p:cTn id="28"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04800" y="873168"/>
            <a:ext cx="8839200" cy="1045904"/>
            <a:chOff x="0" y="489014"/>
            <a:chExt cx="9144000" cy="1135797"/>
          </a:xfrm>
        </p:grpSpPr>
        <p:cxnSp>
          <p:nvCxnSpPr>
            <p:cNvPr id="3" name="Straight Connector 2"/>
            <p:cNvCxnSpPr/>
            <p:nvPr/>
          </p:nvCxnSpPr>
          <p:spPr>
            <a:xfrm>
              <a:off x="0" y="1624811"/>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5655946" y="489014"/>
              <a:ext cx="3106288" cy="902419"/>
            </a:xfrm>
            <a:prstGeom prst="rect">
              <a:avLst/>
            </a:prstGeom>
            <a:solidFill>
              <a:srgbClr val="00B050"/>
            </a:solid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bn-BD" sz="4800" b="1" kern="11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olaimanLipi" pitchFamily="65" charset="0"/>
                  <a:ea typeface="NikoshBAN" pitchFamily="2" charset="0"/>
                  <a:cs typeface="SolaimanLipi" pitchFamily="65" charset="0"/>
                  <a:sym typeface="Wingdings"/>
                </a:rPr>
                <a:t></a:t>
              </a:r>
              <a:r>
                <a:rPr lang="bn-BD" sz="4800" b="1" dirty="0" smtClean="0">
                  <a:ln w="1905"/>
                  <a:solidFill>
                    <a:srgbClr val="FF0000"/>
                  </a:solidFill>
                  <a:effectLst>
                    <a:innerShdw blurRad="69850" dist="43180" dir="5400000">
                      <a:srgbClr val="000000">
                        <a:alpha val="65000"/>
                      </a:srgbClr>
                    </a:innerShdw>
                  </a:effectLst>
                  <a:latin typeface="NikoshBAN" pitchFamily="2" charset="0"/>
                  <a:cs typeface="NikoshBAN" pitchFamily="2" charset="0"/>
                  <a:sym typeface="Wingdings"/>
                </a:rPr>
                <a:t>একক </a:t>
              </a:r>
              <a:r>
                <a:rPr lang="bn-BD" sz="4800" b="1" dirty="0" smtClean="0">
                  <a:ln w="1905"/>
                  <a:solidFill>
                    <a:srgbClr val="FF0000"/>
                  </a:solidFill>
                  <a:effectLst>
                    <a:innerShdw blurRad="69850" dist="43180" dir="5400000">
                      <a:srgbClr val="000000">
                        <a:alpha val="65000"/>
                      </a:srgbClr>
                    </a:innerShdw>
                  </a:effectLst>
                  <a:latin typeface="NikoshBAN" pitchFamily="2" charset="0"/>
                  <a:cs typeface="NikoshBAN" pitchFamily="2" charset="0"/>
                </a:rPr>
                <a:t>কাজ </a:t>
              </a:r>
              <a:endParaRPr lang="en-US" sz="4800" b="1" dirty="0">
                <a:ln w="1905"/>
                <a:solidFill>
                  <a:srgbClr val="FF0000"/>
                </a:solidFill>
                <a:effectLst>
                  <a:innerShdw blurRad="69850" dist="43180" dir="5400000">
                    <a:srgbClr val="000000">
                      <a:alpha val="65000"/>
                    </a:srgbClr>
                  </a:innerShdw>
                </a:effectLst>
                <a:latin typeface="NikoshBAN" pitchFamily="2" charset="0"/>
                <a:cs typeface="NikoshBAN" pitchFamily="2" charset="0"/>
              </a:endParaRPr>
            </a:p>
          </p:txBody>
        </p:sp>
      </p:grpSp>
      <p:sp>
        <p:nvSpPr>
          <p:cNvPr id="7" name="Isosceles Triangle 6"/>
          <p:cNvSpPr/>
          <p:nvPr/>
        </p:nvSpPr>
        <p:spPr>
          <a:xfrm>
            <a:off x="304800" y="3035473"/>
            <a:ext cx="7748614" cy="3276601"/>
          </a:xfrm>
          <a:prstGeom prst="triangle">
            <a:avLst>
              <a:gd name="adj" fmla="val 493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ln>
                  <a:solidFill>
                    <a:srgbClr val="00B050"/>
                  </a:solidFill>
                </a:ln>
                <a:solidFill>
                  <a:srgbClr val="FF0000"/>
                </a:solidFill>
                <a:effectLst>
                  <a:outerShdw blurRad="38100" dist="38100" dir="2700000" algn="tl">
                    <a:srgbClr val="000000">
                      <a:alpha val="43137"/>
                    </a:srgbClr>
                  </a:outerShdw>
                </a:effectLst>
                <a:latin typeface="NikoshBAN" pitchFamily="2" charset="0"/>
                <a:cs typeface="NikoshBAN" pitchFamily="2" charset="0"/>
              </a:rPr>
              <a:t>১। </a:t>
            </a:r>
            <a:r>
              <a:rPr lang="bn-BD" sz="3200" b="1" dirty="0" smtClean="0">
                <a:ln>
                  <a:solidFill>
                    <a:srgbClr val="00B050"/>
                  </a:solidFill>
                </a:ln>
                <a:solidFill>
                  <a:srgbClr val="FF0000"/>
                </a:solidFill>
                <a:effectLst>
                  <a:outerShdw blurRad="38100" dist="38100" dir="2700000" algn="tl">
                    <a:srgbClr val="000000">
                      <a:alpha val="43137"/>
                    </a:srgbClr>
                  </a:outerShdw>
                </a:effectLst>
                <a:latin typeface="NikoshBAN" pitchFamily="2" charset="0"/>
                <a:cs typeface="NikoshBAN" pitchFamily="2" charset="0"/>
              </a:rPr>
              <a:t>কী বোর্ড ইনপুট ডিভাইসের গুরুত্বপুর্ণ মাধ্যম কেন তা লিখ </a:t>
            </a:r>
            <a:r>
              <a:rPr lang="en-US" sz="3200" b="1" dirty="0" smtClean="0">
                <a:ln>
                  <a:solidFill>
                    <a:srgbClr val="00B050"/>
                  </a:solidFill>
                </a:ln>
                <a:solidFill>
                  <a:srgbClr val="FF0000"/>
                </a:solidFill>
                <a:effectLst>
                  <a:outerShdw blurRad="38100" dist="38100" dir="2700000" algn="tl">
                    <a:srgbClr val="000000">
                      <a:alpha val="43137"/>
                    </a:srgbClr>
                  </a:outerShdw>
                </a:effectLst>
                <a:latin typeface="NikoshBAN" pitchFamily="2" charset="0"/>
                <a:cs typeface="NikoshBAN" pitchFamily="2" charset="0"/>
              </a:rPr>
              <a:t>?</a:t>
            </a:r>
            <a:endParaRPr lang="en-US" sz="3200" b="1" dirty="0">
              <a:ln>
                <a:solidFill>
                  <a:srgbClr val="00B050"/>
                </a:solidFill>
              </a:ln>
              <a:solidFill>
                <a:srgbClr val="FF0000"/>
              </a:solidFill>
              <a:effectLst>
                <a:outerShdw blurRad="38100" dist="38100" dir="2700000" algn="tl">
                  <a:srgbClr val="000000">
                    <a:alpha val="43137"/>
                  </a:srgbClr>
                </a:outerShdw>
              </a:effectLst>
              <a:latin typeface="NikoshBAN" pitchFamily="2" charset="0"/>
              <a:cs typeface="NikoshBAN" pitchFamily="2" charset="0"/>
            </a:endParaRPr>
          </a:p>
        </p:txBody>
      </p:sp>
      <p:grpSp>
        <p:nvGrpSpPr>
          <p:cNvPr id="8" name="Group 7"/>
          <p:cNvGrpSpPr/>
          <p:nvPr/>
        </p:nvGrpSpPr>
        <p:grpSpPr>
          <a:xfrm>
            <a:off x="-6929" y="51954"/>
            <a:ext cx="9150929" cy="6830291"/>
            <a:chOff x="-6929" y="51954"/>
            <a:chExt cx="9150929" cy="6830291"/>
          </a:xfrm>
        </p:grpSpPr>
        <p:pic>
          <p:nvPicPr>
            <p:cNvPr id="9" name="Picture 8" descr="flowerruler.gif"/>
            <p:cNvPicPr>
              <a:picLocks noChangeAspect="1"/>
            </p:cNvPicPr>
            <p:nvPr/>
          </p:nvPicPr>
          <p:blipFill>
            <a:blip r:embed="rId2"/>
            <a:stretch>
              <a:fillRect/>
            </a:stretch>
          </p:blipFill>
          <p:spPr>
            <a:xfrm>
              <a:off x="-6928" y="51954"/>
              <a:ext cx="9150928" cy="557645"/>
            </a:xfrm>
            <a:prstGeom prst="rect">
              <a:avLst/>
            </a:prstGeom>
          </p:spPr>
        </p:pic>
        <p:pic>
          <p:nvPicPr>
            <p:cNvPr id="10" name="Picture 9" descr="flowerruler.gif"/>
            <p:cNvPicPr>
              <a:picLocks noChangeAspect="1"/>
            </p:cNvPicPr>
            <p:nvPr/>
          </p:nvPicPr>
          <p:blipFill>
            <a:blip r:embed="rId2"/>
            <a:stretch>
              <a:fillRect/>
            </a:stretch>
          </p:blipFill>
          <p:spPr>
            <a:xfrm rot="16200000">
              <a:off x="-2946689" y="3277465"/>
              <a:ext cx="6451024" cy="557645"/>
            </a:xfrm>
            <a:prstGeom prst="rect">
              <a:avLst/>
            </a:prstGeom>
          </p:spPr>
        </p:pic>
        <p:pic>
          <p:nvPicPr>
            <p:cNvPr id="11" name="Picture 10" descr="flowerruler.gif"/>
            <p:cNvPicPr>
              <a:picLocks noChangeAspect="1"/>
            </p:cNvPicPr>
            <p:nvPr/>
          </p:nvPicPr>
          <p:blipFill>
            <a:blip r:embed="rId2"/>
            <a:stretch>
              <a:fillRect/>
            </a:stretch>
          </p:blipFill>
          <p:spPr>
            <a:xfrm>
              <a:off x="-6929" y="6324600"/>
              <a:ext cx="8998527" cy="557645"/>
            </a:xfrm>
            <a:prstGeom prst="rect">
              <a:avLst/>
            </a:prstGeom>
          </p:spPr>
        </p:pic>
        <p:pic>
          <p:nvPicPr>
            <p:cNvPr id="12" name="Picture 11" descr="flowerruler.gif"/>
            <p:cNvPicPr>
              <a:picLocks noChangeAspect="1"/>
            </p:cNvPicPr>
            <p:nvPr/>
          </p:nvPicPr>
          <p:blipFill>
            <a:blip r:embed="rId2"/>
            <a:stretch>
              <a:fillRect/>
            </a:stretch>
          </p:blipFill>
          <p:spPr>
            <a:xfrm rot="16200000">
              <a:off x="5639665" y="3325956"/>
              <a:ext cx="6451024" cy="557645"/>
            </a:xfrm>
            <a:prstGeom prst="rect">
              <a:avLst/>
            </a:prstGeom>
          </p:spPr>
        </p:pic>
      </p:grpSp>
    </p:spTree>
    <p:extLst>
      <p:ext uri="{BB962C8B-B14F-4D97-AF65-F5344CB8AC3E}">
        <p14:creationId xmlns:p14="http://schemas.microsoft.com/office/powerpoint/2010/main" val="1951223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7">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875</TotalTime>
  <Words>408</Words>
  <Application>Microsoft Office PowerPoint</Application>
  <PresentationFormat>On-screen Show (4:3)</PresentationFormat>
  <Paragraphs>45</Paragraphs>
  <Slides>13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Arial</vt:lpstr>
      <vt:lpstr>Calibri</vt:lpstr>
      <vt:lpstr>Calibri Light</vt:lpstr>
      <vt:lpstr>Narkisim</vt:lpstr>
      <vt:lpstr>NikoshBAN</vt:lpstr>
      <vt:lpstr>SolaimanLipi</vt:lpstr>
      <vt:lpstr>Vrinda</vt:lpstr>
      <vt:lpstr>Wingdings</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Taher S. School</dc:creator>
  <cp:lastModifiedBy>MOTTAZUL</cp:lastModifiedBy>
  <cp:revision>190</cp:revision>
  <dcterms:created xsi:type="dcterms:W3CDTF">2006-08-16T00:00:00Z</dcterms:created>
  <dcterms:modified xsi:type="dcterms:W3CDTF">2016-06-25T05:30:46Z</dcterms:modified>
</cp:coreProperties>
</file>